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9"/>
  </p:notesMasterIdLst>
  <p:sldIdLst>
    <p:sldId id="256" r:id="rId2"/>
    <p:sldId id="275" r:id="rId3"/>
    <p:sldId id="257" r:id="rId4"/>
    <p:sldId id="274" r:id="rId5"/>
    <p:sldId id="282" r:id="rId6"/>
    <p:sldId id="284" r:id="rId7"/>
    <p:sldId id="293" r:id="rId8"/>
    <p:sldId id="267" r:id="rId9"/>
    <p:sldId id="286" r:id="rId10"/>
    <p:sldId id="287" r:id="rId11"/>
    <p:sldId id="289" r:id="rId12"/>
    <p:sldId id="290" r:id="rId13"/>
    <p:sldId id="291" r:id="rId14"/>
    <p:sldId id="288" r:id="rId15"/>
    <p:sldId id="276" r:id="rId16"/>
    <p:sldId id="285" r:id="rId17"/>
    <p:sldId id="292"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3" d="100"/>
          <a:sy n="83" d="100"/>
        </p:scale>
        <p:origin x="1450" y="6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49C1447-C58F-4603-A3C1-A77097A336FD}" type="datetimeFigureOut">
              <a:rPr lang="en-US" smtClean="0"/>
              <a:pPr/>
              <a:t>1/24/2023</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5EF151-3DE2-40B7-AE5E-57293B5CF8F7}" type="slidenum">
              <a:rPr lang="en-IN" smtClean="0"/>
              <a:pPr/>
              <a:t>‹#›</a:t>
            </a:fld>
            <a:endParaRPr lang="en-IN"/>
          </a:p>
        </p:txBody>
      </p:sp>
    </p:spTree>
    <p:extLst>
      <p:ext uri="{BB962C8B-B14F-4D97-AF65-F5344CB8AC3E}">
        <p14:creationId xmlns:p14="http://schemas.microsoft.com/office/powerpoint/2010/main" val="39805318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fld id="{8D5EF151-3DE2-40B7-AE5E-57293B5CF8F7}" type="slidenum">
              <a:rPr lang="en-IN" smtClean="0"/>
              <a:pPr/>
              <a:t>2</a:t>
            </a:fld>
            <a:endParaRPr lang="en-IN"/>
          </a:p>
        </p:txBody>
      </p:sp>
    </p:spTree>
    <p:extLst>
      <p:ext uri="{BB962C8B-B14F-4D97-AF65-F5344CB8AC3E}">
        <p14:creationId xmlns:p14="http://schemas.microsoft.com/office/powerpoint/2010/main" val="211258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D5EF151-3DE2-40B7-AE5E-57293B5CF8F7}" type="slidenum">
              <a:rPr lang="en-IN" smtClean="0"/>
              <a:pPr/>
              <a:t>14</a:t>
            </a:fld>
            <a:endParaRPr lang="en-IN"/>
          </a:p>
        </p:txBody>
      </p:sp>
    </p:spTree>
    <p:extLst>
      <p:ext uri="{BB962C8B-B14F-4D97-AF65-F5344CB8AC3E}">
        <p14:creationId xmlns:p14="http://schemas.microsoft.com/office/powerpoint/2010/main" val="960117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8BB32912-E903-4919-8F99-ADE999AF833C}" type="datetime1">
              <a:rPr lang="en-US" smtClean="0"/>
              <a:pPr/>
              <a:t>1/24/2023</a:t>
            </a:fld>
            <a:endParaRPr lang="en-IN"/>
          </a:p>
        </p:txBody>
      </p:sp>
      <p:sp>
        <p:nvSpPr>
          <p:cNvPr id="17" name="Footer Placeholder 16"/>
          <p:cNvSpPr>
            <a:spLocks noGrp="1"/>
          </p:cNvSpPr>
          <p:nvPr>
            <p:ph type="ftr" sz="quarter" idx="11"/>
          </p:nvPr>
        </p:nvSpPr>
        <p:spPr/>
        <p:txBody>
          <a:bodyPr/>
          <a:lstStyle/>
          <a:p>
            <a:endParaRPr lang="en-IN"/>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DEDB6489-1200-49C8-817C-37514082C3FF}" type="slidenum">
              <a:rPr lang="en-IN" smtClean="0"/>
              <a:pPr/>
              <a:t>‹#›</a:t>
            </a:fld>
            <a:endParaRPr lang="en-IN"/>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418F4A0-2CEC-4402-9814-1742A79C15A7}" type="datetime1">
              <a:rPr lang="en-US" smtClean="0"/>
              <a:pPr/>
              <a:t>1/24/2023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EDB6489-1200-49C8-817C-37514082C3FF}"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E526E53A-FBA5-45EF-8FDB-8A1CF67F11DE}" type="datetime1">
              <a:rPr lang="en-US" smtClean="0"/>
              <a:pPr/>
              <a:t>1/24/2023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EDB6489-1200-49C8-817C-37514082C3FF}"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6F625181-DD1B-48AF-91DA-04E87C01ED0A}" type="datetime1">
              <a:rPr lang="en-US" smtClean="0"/>
              <a:pPr/>
              <a:t>1/24/2023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EDB6489-1200-49C8-817C-37514082C3FF}" type="slidenum">
              <a:rPr lang="en-IN" smtClean="0"/>
              <a:pPr/>
              <a:t>‹#›</a:t>
            </a:fld>
            <a:endParaRPr lang="en-IN"/>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C7F0C3AA-CB44-488A-84CC-FAEE925558AE}" type="datetime1">
              <a:rPr lang="en-US" smtClean="0"/>
              <a:pPr/>
              <a:t>1/24/2023</a:t>
            </a:fld>
            <a:endParaRPr lang="en-IN"/>
          </a:p>
        </p:txBody>
      </p:sp>
      <p:sp>
        <p:nvSpPr>
          <p:cNvPr id="5" name="Footer Placeholder 4"/>
          <p:cNvSpPr>
            <a:spLocks noGrp="1"/>
          </p:cNvSpPr>
          <p:nvPr>
            <p:ph type="ftr" sz="quarter" idx="11"/>
          </p:nvPr>
        </p:nvSpPr>
        <p:spPr>
          <a:xfrm>
            <a:off x="800100" y="6172200"/>
            <a:ext cx="4000500" cy="457200"/>
          </a:xfrm>
        </p:spPr>
        <p:txBody>
          <a:bodyPr/>
          <a:lstStyle/>
          <a:p>
            <a:endParaRPr lang="en-IN"/>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DEDB6489-1200-49C8-817C-37514082C3FF}" type="slidenum">
              <a:rPr lang="en-IN" smtClean="0"/>
              <a:pPr/>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61C91F87-2108-4F32-9ACC-74AFA7004C95}" type="datetime1">
              <a:rPr lang="en-US" smtClean="0"/>
              <a:pPr/>
              <a:t>1/24/2023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EDB6489-1200-49C8-817C-37514082C3FF}" type="slidenum">
              <a:rPr lang="en-IN" smtClean="0"/>
              <a:pPr/>
              <a:t>‹#›</a:t>
            </a:fld>
            <a:endParaRPr lang="en-IN"/>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D2FCC4A0-19F4-41A5-A8D8-988B46AB1160}" type="datetime1">
              <a:rPr lang="en-US" smtClean="0"/>
              <a:pPr/>
              <a:t>1/24/2023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EDB6489-1200-49C8-817C-37514082C3FF}" type="slidenum">
              <a:rPr lang="en-IN" smtClean="0"/>
              <a:pPr/>
              <a:t>‹#›</a:t>
            </a:fld>
            <a:endParaRPr lang="en-IN"/>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76643D5B-E053-4B32-8859-8C5298F10C44}" type="datetime1">
              <a:rPr lang="en-US" smtClean="0"/>
              <a:pPr/>
              <a:t>1/24/2023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EDB6489-1200-49C8-817C-37514082C3FF}"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17F074-1C21-46AB-A505-A8125BE67940}" type="datetime1">
              <a:rPr lang="en-US" smtClean="0"/>
              <a:pPr/>
              <a:t>1/24/2023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EDB6489-1200-49C8-817C-37514082C3FF}"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EDB600DB-CD10-4A86-B263-35D3D6010E24}" type="datetime1">
              <a:rPr lang="en-US" smtClean="0"/>
              <a:pPr/>
              <a:t>1/24/2023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EDB6489-1200-49C8-817C-37514082C3FF}" type="slidenum">
              <a:rPr lang="en-IN" smtClean="0"/>
              <a:pPr/>
              <a:t>‹#›</a:t>
            </a:fld>
            <a:endParaRPr lang="en-IN"/>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08B00343-8F64-406C-9D40-99A903FF9468}" type="datetime1">
              <a:rPr lang="en-US" smtClean="0"/>
              <a:pPr/>
              <a:t>1/24/2023</a:t>
            </a:fld>
            <a:endParaRPr lang="en-IN"/>
          </a:p>
        </p:txBody>
      </p:sp>
      <p:sp>
        <p:nvSpPr>
          <p:cNvPr id="6" name="Footer Placeholder 5"/>
          <p:cNvSpPr>
            <a:spLocks noGrp="1"/>
          </p:cNvSpPr>
          <p:nvPr>
            <p:ph type="ftr" sz="quarter" idx="11"/>
          </p:nvPr>
        </p:nvSpPr>
        <p:spPr>
          <a:xfrm>
            <a:off x="914400" y="6172200"/>
            <a:ext cx="3886200" cy="457200"/>
          </a:xfrm>
        </p:spPr>
        <p:txBody>
          <a:bodyPr/>
          <a:lstStyle/>
          <a:p>
            <a:endParaRPr lang="en-IN"/>
          </a:p>
        </p:txBody>
      </p:sp>
      <p:sp>
        <p:nvSpPr>
          <p:cNvPr id="7" name="Slide Number Placeholder 6"/>
          <p:cNvSpPr>
            <a:spLocks noGrp="1"/>
          </p:cNvSpPr>
          <p:nvPr>
            <p:ph type="sldNum" sz="quarter" idx="12"/>
          </p:nvPr>
        </p:nvSpPr>
        <p:spPr>
          <a:xfrm>
            <a:off x="146304" y="6208776"/>
            <a:ext cx="457200" cy="457200"/>
          </a:xfrm>
        </p:spPr>
        <p:txBody>
          <a:bodyPr/>
          <a:lstStyle/>
          <a:p>
            <a:fld id="{DEDB6489-1200-49C8-817C-37514082C3FF}" type="slidenum">
              <a:rPr lang="en-IN" smtClean="0"/>
              <a:pPr/>
              <a:t>‹#›</a:t>
            </a:fld>
            <a:endParaRPr lang="en-IN"/>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5000"/>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6D8229D3-84A7-42D9-A080-CE94422FF79A}" type="datetime1">
              <a:rPr lang="en-US" smtClean="0"/>
              <a:pPr/>
              <a:t>1/24/2023</a:t>
            </a:fld>
            <a:endParaRPr lang="en-IN"/>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IN"/>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DEDB6489-1200-49C8-817C-37514082C3FF}"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hyperlink" Target="https://pytorch.org/"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hyperlink" Target="https://www.kaggle.com/datasets/iamsouravbanerjee/animal-image-dataset-90-different-animals"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676400"/>
            <a:ext cx="7772400" cy="609600"/>
          </a:xfrm>
        </p:spPr>
        <p:txBody>
          <a:bodyPr>
            <a:noAutofit/>
          </a:bodyPr>
          <a:lstStyle/>
          <a:p>
            <a:pPr algn="ctr"/>
            <a:r>
              <a:rPr lang="en-IN" sz="3200" b="1" dirty="0">
                <a:solidFill>
                  <a:srgbClr val="0070C0"/>
                </a:solidFill>
                <a:latin typeface="Times New Roman" pitchFamily="18" charset="0"/>
                <a:cs typeface="Times New Roman" pitchFamily="18" charset="0"/>
              </a:rPr>
              <a:t>Animal Detection and Identification using Machine Learning</a:t>
            </a:r>
            <a:endParaRPr lang="en-IN" sz="3200" b="1" dirty="0">
              <a:solidFill>
                <a:srgbClr val="0070C0"/>
              </a:solidFill>
            </a:endParaRPr>
          </a:p>
        </p:txBody>
      </p:sp>
      <p:sp>
        <p:nvSpPr>
          <p:cNvPr id="4" name="Title 1"/>
          <p:cNvSpPr txBox="1">
            <a:spLocks/>
          </p:cNvSpPr>
          <p:nvPr/>
        </p:nvSpPr>
        <p:spPr>
          <a:xfrm>
            <a:off x="5562600" y="4953000"/>
            <a:ext cx="3352800" cy="16002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b="0"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rPr>
              <a:t>Project Group</a:t>
            </a:r>
            <a:r>
              <a:rPr kumimoji="0" lang="en-IN" b="0" i="0" u="none" strike="noStrike" kern="1200" cap="none" spc="0" normalizeH="0" noProof="0" dirty="0">
                <a:ln>
                  <a:noFill/>
                </a:ln>
                <a:solidFill>
                  <a:schemeClr val="tx1"/>
                </a:solidFill>
                <a:effectLst/>
                <a:uLnTx/>
                <a:uFillTx/>
                <a:latin typeface="Times New Roman" pitchFamily="18" charset="0"/>
                <a:ea typeface="+mj-ea"/>
                <a:cs typeface="Times New Roman" pitchFamily="18" charset="0"/>
              </a:rPr>
              <a:t> Members:</a:t>
            </a:r>
          </a:p>
          <a:p>
            <a:pPr lvl="0" algn="ctr">
              <a:spcBef>
                <a:spcPct val="0"/>
              </a:spcBef>
              <a:defRPr/>
            </a:pPr>
            <a:r>
              <a:rPr lang="en-IN" b="1" dirty="0" err="1">
                <a:latin typeface="Times New Roman" pitchFamily="18" charset="0"/>
                <a:cs typeface="Times New Roman" pitchFamily="18" charset="0"/>
              </a:rPr>
              <a:t>Shubhanshu</a:t>
            </a:r>
            <a:r>
              <a:rPr lang="en-IN" b="1" dirty="0">
                <a:latin typeface="Times New Roman" pitchFamily="18" charset="0"/>
                <a:cs typeface="Times New Roman" pitchFamily="18" charset="0"/>
              </a:rPr>
              <a:t> Tiwari</a:t>
            </a:r>
          </a:p>
          <a:p>
            <a:pPr lvl="0" algn="ctr">
              <a:spcBef>
                <a:spcPct val="0"/>
              </a:spcBef>
              <a:defRPr/>
            </a:pPr>
            <a:r>
              <a:rPr lang="en-IN" b="1" dirty="0">
                <a:latin typeface="Times New Roman" pitchFamily="18" charset="0"/>
                <a:cs typeface="Times New Roman" pitchFamily="18" charset="0"/>
              </a:rPr>
              <a:t>Siddharth V. Pillai</a:t>
            </a:r>
          </a:p>
          <a:p>
            <a:pPr lvl="0" algn="ctr">
              <a:spcBef>
                <a:spcPct val="0"/>
              </a:spcBef>
              <a:defRPr/>
            </a:pPr>
            <a:r>
              <a:rPr lang="en-IN" b="1" dirty="0">
                <a:latin typeface="Times New Roman" pitchFamily="18" charset="0"/>
                <a:cs typeface="Times New Roman" pitchFamily="18" charset="0"/>
              </a:rPr>
              <a:t>Vipin Chandra Sao</a:t>
            </a:r>
          </a:p>
        </p:txBody>
      </p:sp>
      <p:sp>
        <p:nvSpPr>
          <p:cNvPr id="5" name="Title 1"/>
          <p:cNvSpPr txBox="1">
            <a:spLocks/>
          </p:cNvSpPr>
          <p:nvPr/>
        </p:nvSpPr>
        <p:spPr>
          <a:xfrm>
            <a:off x="228600" y="5105401"/>
            <a:ext cx="3124200" cy="1524001"/>
          </a:xfrm>
          <a:prstGeom prst="rect">
            <a:avLst/>
          </a:prstGeom>
        </p:spPr>
        <p:txBody>
          <a:bodyPr vert="horz" lIns="91440" tIns="45720" rIns="91440" bIns="45720" rtlCol="0" anchor="ctr">
            <a:normAutofit/>
          </a:bodyPr>
          <a:lstStyle/>
          <a:p>
            <a:pPr lvl="0" algn="ctr">
              <a:spcBef>
                <a:spcPct val="0"/>
              </a:spcBef>
              <a:defRPr/>
            </a:pPr>
            <a:r>
              <a:rPr lang="en-IN" dirty="0">
                <a:latin typeface="Times New Roman" pitchFamily="18" charset="0"/>
                <a:cs typeface="Times New Roman" pitchFamily="18" charset="0"/>
              </a:rPr>
              <a:t>Project Guide</a:t>
            </a:r>
          </a:p>
          <a:p>
            <a:pPr lvl="0" algn="ctr">
              <a:spcBef>
                <a:spcPct val="0"/>
              </a:spcBef>
              <a:defRPr/>
            </a:pPr>
            <a:r>
              <a:rPr lang="en-IN" b="1" dirty="0">
                <a:latin typeface="Times New Roman" pitchFamily="18" charset="0"/>
                <a:cs typeface="Times New Roman" pitchFamily="18" charset="0"/>
              </a:rPr>
              <a:t>Mr. Yogesh Kumar Rathore</a:t>
            </a:r>
          </a:p>
          <a:p>
            <a:pPr lvl="0" algn="ctr">
              <a:spcBef>
                <a:spcPct val="0"/>
              </a:spcBef>
              <a:defRPr/>
            </a:pPr>
            <a:r>
              <a:rPr lang="en-IN" dirty="0">
                <a:latin typeface="Times New Roman" pitchFamily="18" charset="0"/>
                <a:cs typeface="Times New Roman" pitchFamily="18" charset="0"/>
              </a:rPr>
              <a:t>(Assistant Professor, CSE)</a:t>
            </a:r>
          </a:p>
          <a:p>
            <a:pPr marL="0" marR="0" lvl="0" indent="0" algn="ctr" defTabSz="914400" rtl="0" eaLnBrk="1" fontAlgn="auto" latinLnBrk="0" hangingPunct="1">
              <a:lnSpc>
                <a:spcPct val="100000"/>
              </a:lnSpc>
              <a:spcBef>
                <a:spcPct val="0"/>
              </a:spcBef>
              <a:spcAft>
                <a:spcPts val="0"/>
              </a:spcAft>
              <a:buClrTx/>
              <a:buSzTx/>
              <a:buFontTx/>
              <a:buNone/>
              <a:tabLst/>
              <a:defRPr/>
            </a:pPr>
            <a:endParaRPr lang="en-IN" dirty="0">
              <a:latin typeface="+mj-lt"/>
              <a:ea typeface="+mj-ea"/>
              <a:cs typeface="+mj-cs"/>
            </a:endParaRPr>
          </a:p>
        </p:txBody>
      </p:sp>
      <p:sp>
        <p:nvSpPr>
          <p:cNvPr id="6" name="Title 1"/>
          <p:cNvSpPr txBox="1">
            <a:spLocks/>
          </p:cNvSpPr>
          <p:nvPr/>
        </p:nvSpPr>
        <p:spPr>
          <a:xfrm>
            <a:off x="762000" y="739775"/>
            <a:ext cx="7772400" cy="63182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2800" dirty="0">
                <a:latin typeface="Times New Roman" pitchFamily="18" charset="0"/>
                <a:ea typeface="+mj-ea"/>
                <a:cs typeface="Times New Roman" pitchFamily="18" charset="0"/>
              </a:rPr>
              <a:t>Major Project(Phase-I) Report on</a:t>
            </a:r>
            <a:endParaRPr kumimoji="0" lang="en-IN" sz="2800" b="0"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endParaRPr>
          </a:p>
        </p:txBody>
      </p:sp>
      <p:sp>
        <p:nvSpPr>
          <p:cNvPr id="7" name="Title 1"/>
          <p:cNvSpPr txBox="1">
            <a:spLocks/>
          </p:cNvSpPr>
          <p:nvPr/>
        </p:nvSpPr>
        <p:spPr>
          <a:xfrm>
            <a:off x="762000" y="2743201"/>
            <a:ext cx="7772400" cy="2362200"/>
          </a:xfrm>
          <a:prstGeom prst="rect">
            <a:avLst/>
          </a:prstGeom>
        </p:spPr>
        <p:txBody>
          <a:bodyPr vert="horz" lIns="91440" tIns="45720" rIns="91440" bIns="45720" rtlCol="0" anchor="ctr">
            <a:normAutofit fontScale="62500" lnSpcReduction="20000"/>
          </a:bodyPr>
          <a:lstStyle/>
          <a:p>
            <a:pPr lvl="0" algn="ctr">
              <a:lnSpc>
                <a:spcPct val="120000"/>
              </a:lnSpc>
              <a:spcBef>
                <a:spcPct val="0"/>
              </a:spcBef>
              <a:defRPr/>
            </a:pPr>
            <a:r>
              <a:rPr lang="en-IN" sz="3800" b="1" dirty="0">
                <a:latin typeface="Times New Roman" pitchFamily="18" charset="0"/>
                <a:cs typeface="Times New Roman" pitchFamily="18" charset="0"/>
              </a:rPr>
              <a:t>CSE 7</a:t>
            </a:r>
            <a:r>
              <a:rPr lang="en-IN" sz="3800" b="1" baseline="30000" dirty="0">
                <a:latin typeface="Times New Roman" pitchFamily="18" charset="0"/>
                <a:cs typeface="Times New Roman" pitchFamily="18" charset="0"/>
              </a:rPr>
              <a:t>th</a:t>
            </a:r>
            <a:r>
              <a:rPr lang="en-IN" sz="3800" b="1" dirty="0">
                <a:latin typeface="Times New Roman" pitchFamily="18" charset="0"/>
                <a:cs typeface="Times New Roman" pitchFamily="18" charset="0"/>
              </a:rPr>
              <a:t> Semester</a:t>
            </a:r>
          </a:p>
          <a:p>
            <a:pPr lvl="0" algn="ctr">
              <a:lnSpc>
                <a:spcPct val="120000"/>
              </a:lnSpc>
              <a:spcBef>
                <a:spcPct val="0"/>
              </a:spcBef>
              <a:defRPr/>
            </a:pPr>
            <a:endParaRPr lang="en-IN" dirty="0">
              <a:latin typeface="Times New Roman" pitchFamily="18" charset="0"/>
              <a:cs typeface="Times New Roman" pitchFamily="18" charset="0"/>
            </a:endParaRPr>
          </a:p>
          <a:p>
            <a:pPr lvl="0" algn="ctr">
              <a:lnSpc>
                <a:spcPct val="120000"/>
              </a:lnSpc>
              <a:spcBef>
                <a:spcPct val="0"/>
              </a:spcBef>
              <a:defRPr/>
            </a:pPr>
            <a:r>
              <a:rPr lang="en-IN" sz="2800" dirty="0">
                <a:latin typeface="Times New Roman" pitchFamily="18" charset="0"/>
                <a:cs typeface="Times New Roman" pitchFamily="18" charset="0"/>
              </a:rPr>
              <a:t>Department of Computer Science and Engineering,</a:t>
            </a:r>
          </a:p>
          <a:p>
            <a:pPr lvl="0" algn="ctr">
              <a:lnSpc>
                <a:spcPct val="120000"/>
              </a:lnSpc>
              <a:spcBef>
                <a:spcPct val="0"/>
              </a:spcBef>
              <a:defRPr/>
            </a:pPr>
            <a:endParaRPr lang="en-IN" sz="2500" b="1" dirty="0">
              <a:latin typeface="Times New Roman" pitchFamily="18" charset="0"/>
              <a:cs typeface="Times New Roman" pitchFamily="18" charset="0"/>
            </a:endParaRPr>
          </a:p>
          <a:p>
            <a:pPr lvl="0" algn="ctr">
              <a:lnSpc>
                <a:spcPct val="120000"/>
              </a:lnSpc>
              <a:spcBef>
                <a:spcPct val="0"/>
              </a:spcBef>
              <a:defRPr/>
            </a:pPr>
            <a:r>
              <a:rPr lang="en-IN" sz="2500" b="1" dirty="0">
                <a:latin typeface="Times New Roman" pitchFamily="18" charset="0"/>
                <a:cs typeface="Times New Roman" pitchFamily="18" charset="0"/>
              </a:rPr>
              <a:t>Batch 2019-2023</a:t>
            </a:r>
          </a:p>
          <a:p>
            <a:pPr algn="ctr">
              <a:lnSpc>
                <a:spcPct val="120000"/>
              </a:lnSpc>
              <a:spcBef>
                <a:spcPct val="0"/>
              </a:spcBef>
              <a:defRPr/>
            </a:pPr>
            <a:endParaRPr lang="en-IN" sz="2300" dirty="0">
              <a:latin typeface="Times New Roman" pitchFamily="18" charset="0"/>
              <a:cs typeface="Times New Roman" pitchFamily="18" charset="0"/>
            </a:endParaRPr>
          </a:p>
          <a:p>
            <a:pPr algn="ctr">
              <a:lnSpc>
                <a:spcPct val="120000"/>
              </a:lnSpc>
              <a:spcBef>
                <a:spcPct val="0"/>
              </a:spcBef>
              <a:defRPr/>
            </a:pPr>
            <a:r>
              <a:rPr lang="en-IN" sz="2800" dirty="0">
                <a:latin typeface="Times New Roman" pitchFamily="18" charset="0"/>
                <a:cs typeface="Times New Roman" pitchFamily="18" charset="0"/>
              </a:rPr>
              <a:t>Session July – Dec 2022</a:t>
            </a:r>
          </a:p>
          <a:p>
            <a:pPr lvl="0" algn="ctr">
              <a:lnSpc>
                <a:spcPct val="120000"/>
              </a:lnSpc>
              <a:spcBef>
                <a:spcPct val="0"/>
              </a:spcBef>
              <a:defRPr/>
            </a:pPr>
            <a:endParaRPr lang="en-IN" sz="2300" b="1" dirty="0">
              <a:latin typeface="Times New Roman" pitchFamily="18" charset="0"/>
              <a:cs typeface="Times New Roman" pitchFamily="18" charset="0"/>
            </a:endParaRPr>
          </a:p>
          <a:p>
            <a:pPr lvl="0" algn="ctr">
              <a:lnSpc>
                <a:spcPct val="120000"/>
              </a:lnSpc>
              <a:spcBef>
                <a:spcPct val="0"/>
              </a:spcBef>
              <a:defRPr/>
            </a:pPr>
            <a:r>
              <a:rPr lang="en-IN" sz="2800" b="1" dirty="0">
                <a:latin typeface="Times New Roman" pitchFamily="18" charset="0"/>
                <a:cs typeface="Times New Roman" pitchFamily="18" charset="0"/>
              </a:rPr>
              <a:t>Presentation Date: 24-01-23</a:t>
            </a:r>
            <a:endParaRPr lang="en-IN" sz="2800" dirty="0">
              <a:latin typeface="Times New Roman" pitchFamily="18" charset="0"/>
              <a:cs typeface="Times New Roman" pitchFamily="18" charset="0"/>
            </a:endParaRPr>
          </a:p>
        </p:txBody>
      </p:sp>
      <p:sp>
        <p:nvSpPr>
          <p:cNvPr id="8" name="Rectangle 7"/>
          <p:cNvSpPr/>
          <p:nvPr/>
        </p:nvSpPr>
        <p:spPr>
          <a:xfrm>
            <a:off x="304800" y="228600"/>
            <a:ext cx="8534400" cy="429413"/>
          </a:xfrm>
          <a:prstGeom prst="rect">
            <a:avLst/>
          </a:prstGeom>
        </p:spPr>
        <p:txBody>
          <a:bodyPr wrap="square">
            <a:spAutoFit/>
          </a:bodyPr>
          <a:lstStyle/>
          <a:p>
            <a:pPr lvl="0" algn="ctr">
              <a:lnSpc>
                <a:spcPct val="120000"/>
              </a:lnSpc>
              <a:spcBef>
                <a:spcPct val="0"/>
              </a:spcBef>
              <a:defRPr/>
            </a:pPr>
            <a:r>
              <a:rPr lang="en-IN" sz="2000" dirty="0">
                <a:latin typeface="Times New Roman" pitchFamily="18" charset="0"/>
                <a:cs typeface="Times New Roman" pitchFamily="18" charset="0"/>
              </a:rPr>
              <a:t>Shri Shankaracharya Institute of Professional Management &amp; Technology, Raipur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5BE4E-FE83-0BCC-5C8C-EAE0B4488686}"/>
              </a:ext>
            </a:extLst>
          </p:cNvPr>
          <p:cNvSpPr>
            <a:spLocks noGrp="1"/>
          </p:cNvSpPr>
          <p:nvPr>
            <p:ph type="title"/>
          </p:nvPr>
        </p:nvSpPr>
        <p:spPr/>
        <p:txBody>
          <a:bodyPr>
            <a:normAutofit/>
          </a:bodyPr>
          <a:lstStyle/>
          <a:p>
            <a:r>
              <a:rPr lang="en-IN" sz="6000" dirty="0">
                <a:solidFill>
                  <a:schemeClr val="tx1"/>
                </a:solidFill>
                <a:latin typeface="Times New Roman" pitchFamily="18" charset="0"/>
                <a:cs typeface="Times New Roman" pitchFamily="18" charset="0"/>
              </a:rPr>
              <a:t>Result &amp; Conclusion</a:t>
            </a:r>
            <a:endParaRPr lang="en-IN" sz="6000" dirty="0"/>
          </a:p>
        </p:txBody>
      </p:sp>
      <p:pic>
        <p:nvPicPr>
          <p:cNvPr id="4" name="Picture 3">
            <a:extLst>
              <a:ext uri="{FF2B5EF4-FFF2-40B4-BE49-F238E27FC236}">
                <a16:creationId xmlns:a16="http://schemas.microsoft.com/office/drawing/2014/main" id="{FD0535F2-9449-9C58-1E69-C239498C83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648" y="3261539"/>
            <a:ext cx="3886200" cy="2753170"/>
          </a:xfrm>
          <a:prstGeom prst="rect">
            <a:avLst/>
          </a:prstGeom>
        </p:spPr>
      </p:pic>
      <p:sp>
        <p:nvSpPr>
          <p:cNvPr id="5" name="TextBox 4">
            <a:extLst>
              <a:ext uri="{FF2B5EF4-FFF2-40B4-BE49-F238E27FC236}">
                <a16:creationId xmlns:a16="http://schemas.microsoft.com/office/drawing/2014/main" id="{4473EDE0-ED92-0BE4-A491-9D4BBB88088B}"/>
              </a:ext>
            </a:extLst>
          </p:cNvPr>
          <p:cNvSpPr txBox="1"/>
          <p:nvPr/>
        </p:nvSpPr>
        <p:spPr>
          <a:xfrm>
            <a:off x="231648" y="6100361"/>
            <a:ext cx="5330952" cy="461665"/>
          </a:xfrm>
          <a:prstGeom prst="rect">
            <a:avLst/>
          </a:prstGeom>
          <a:noFill/>
        </p:spPr>
        <p:txBody>
          <a:bodyPr wrap="square" rtlCol="0">
            <a:spAutoFit/>
          </a:bodyPr>
          <a:lstStyle/>
          <a:p>
            <a:r>
              <a:rPr lang="en-IN" sz="2400" dirty="0"/>
              <a:t>Testing the </a:t>
            </a:r>
            <a:r>
              <a:rPr lang="en-IN" sz="2400" dirty="0" err="1"/>
              <a:t>RESnet</a:t>
            </a:r>
            <a:r>
              <a:rPr lang="en-IN" sz="2400" dirty="0"/>
              <a:t> model with user input.</a:t>
            </a:r>
          </a:p>
        </p:txBody>
      </p:sp>
      <p:pic>
        <p:nvPicPr>
          <p:cNvPr id="6" name="Picture 5">
            <a:extLst>
              <a:ext uri="{FF2B5EF4-FFF2-40B4-BE49-F238E27FC236}">
                <a16:creationId xmlns:a16="http://schemas.microsoft.com/office/drawing/2014/main" id="{1A8E533A-14E2-A6F7-494F-DA08F9DB5D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648" y="1280066"/>
            <a:ext cx="6675698" cy="1082134"/>
          </a:xfrm>
          <a:prstGeom prst="rect">
            <a:avLst/>
          </a:prstGeom>
        </p:spPr>
      </p:pic>
      <p:sp>
        <p:nvSpPr>
          <p:cNvPr id="7" name="TextBox 6">
            <a:extLst>
              <a:ext uri="{FF2B5EF4-FFF2-40B4-BE49-F238E27FC236}">
                <a16:creationId xmlns:a16="http://schemas.microsoft.com/office/drawing/2014/main" id="{360EBE49-CC87-68A8-7EF4-DF5731571001}"/>
              </a:ext>
            </a:extLst>
          </p:cNvPr>
          <p:cNvSpPr txBox="1"/>
          <p:nvPr/>
        </p:nvSpPr>
        <p:spPr>
          <a:xfrm>
            <a:off x="231648" y="2362200"/>
            <a:ext cx="4645152" cy="461665"/>
          </a:xfrm>
          <a:prstGeom prst="rect">
            <a:avLst/>
          </a:prstGeom>
          <a:noFill/>
        </p:spPr>
        <p:txBody>
          <a:bodyPr wrap="square" rtlCol="0">
            <a:spAutoFit/>
          </a:bodyPr>
          <a:lstStyle/>
          <a:p>
            <a:r>
              <a:rPr lang="en-IN" sz="2400" dirty="0"/>
              <a:t>Checking accuracy of </a:t>
            </a:r>
            <a:r>
              <a:rPr lang="en-IN" sz="2400" dirty="0" err="1"/>
              <a:t>RESnet</a:t>
            </a:r>
            <a:r>
              <a:rPr lang="en-IN" sz="2400" dirty="0"/>
              <a:t> model.</a:t>
            </a:r>
          </a:p>
        </p:txBody>
      </p:sp>
    </p:spTree>
    <p:extLst>
      <p:ext uri="{BB962C8B-B14F-4D97-AF65-F5344CB8AC3E}">
        <p14:creationId xmlns:p14="http://schemas.microsoft.com/office/powerpoint/2010/main" val="1842363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916A-EBA8-2F2B-704C-103842381B16}"/>
              </a:ext>
            </a:extLst>
          </p:cNvPr>
          <p:cNvSpPr>
            <a:spLocks noGrp="1"/>
          </p:cNvSpPr>
          <p:nvPr>
            <p:ph type="title"/>
          </p:nvPr>
        </p:nvSpPr>
        <p:spPr/>
        <p:txBody>
          <a:bodyPr>
            <a:normAutofit/>
          </a:bodyPr>
          <a:lstStyle/>
          <a:p>
            <a:r>
              <a:rPr lang="en-IN" sz="6000" dirty="0">
                <a:solidFill>
                  <a:schemeClr val="tx1"/>
                </a:solidFill>
                <a:latin typeface="Times New Roman" pitchFamily="18" charset="0"/>
                <a:cs typeface="Times New Roman" pitchFamily="18" charset="0"/>
              </a:rPr>
              <a:t>Result &amp; Conclusion</a:t>
            </a:r>
            <a:endParaRPr lang="en-IN" sz="6000" dirty="0"/>
          </a:p>
        </p:txBody>
      </p:sp>
      <p:pic>
        <p:nvPicPr>
          <p:cNvPr id="4" name="Picture 3">
            <a:extLst>
              <a:ext uri="{FF2B5EF4-FFF2-40B4-BE49-F238E27FC236}">
                <a16:creationId xmlns:a16="http://schemas.microsoft.com/office/drawing/2014/main" id="{587AC24E-DBB7-F653-E7CC-CD5160C9C2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635" t="20371" r="13637" b="14983"/>
          <a:stretch/>
        </p:blipFill>
        <p:spPr>
          <a:xfrm>
            <a:off x="762000" y="1485900"/>
            <a:ext cx="7772400" cy="3886200"/>
          </a:xfrm>
          <a:prstGeom prst="rect">
            <a:avLst/>
          </a:prstGeom>
        </p:spPr>
      </p:pic>
      <p:sp>
        <p:nvSpPr>
          <p:cNvPr id="5" name="TextBox 4">
            <a:extLst>
              <a:ext uri="{FF2B5EF4-FFF2-40B4-BE49-F238E27FC236}">
                <a16:creationId xmlns:a16="http://schemas.microsoft.com/office/drawing/2014/main" id="{18BDFD41-A3C7-AA7A-AEB9-8650E1831DC9}"/>
              </a:ext>
            </a:extLst>
          </p:cNvPr>
          <p:cNvSpPr txBox="1"/>
          <p:nvPr/>
        </p:nvSpPr>
        <p:spPr>
          <a:xfrm>
            <a:off x="1143000" y="5440362"/>
            <a:ext cx="4724400" cy="369332"/>
          </a:xfrm>
          <a:prstGeom prst="rect">
            <a:avLst/>
          </a:prstGeom>
          <a:noFill/>
        </p:spPr>
        <p:txBody>
          <a:bodyPr wrap="square" rtlCol="0">
            <a:spAutoFit/>
          </a:bodyPr>
          <a:lstStyle/>
          <a:p>
            <a:r>
              <a:rPr lang="en-IN" dirty="0"/>
              <a:t>Training YOLOv5 model on 3 classes</a:t>
            </a:r>
          </a:p>
        </p:txBody>
      </p:sp>
    </p:spTree>
    <p:extLst>
      <p:ext uri="{BB962C8B-B14F-4D97-AF65-F5344CB8AC3E}">
        <p14:creationId xmlns:p14="http://schemas.microsoft.com/office/powerpoint/2010/main" val="1829384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D065FA1-51E2-4173-C24D-3276C8E43C9E}"/>
              </a:ext>
            </a:extLst>
          </p:cNvPr>
          <p:cNvSpPr txBox="1">
            <a:spLocks/>
          </p:cNvSpPr>
          <p:nvPr/>
        </p:nvSpPr>
        <p:spPr>
          <a:xfrm>
            <a:off x="1130808" y="430768"/>
            <a:ext cx="7772400" cy="1143000"/>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IN" sz="6000" dirty="0">
                <a:solidFill>
                  <a:schemeClr val="tx1"/>
                </a:solidFill>
                <a:latin typeface="Times New Roman" pitchFamily="18" charset="0"/>
                <a:cs typeface="Times New Roman" pitchFamily="18" charset="0"/>
              </a:rPr>
              <a:t>Result &amp; Conclusion</a:t>
            </a:r>
            <a:endParaRPr lang="en-IN" sz="6000" dirty="0"/>
          </a:p>
        </p:txBody>
      </p:sp>
      <p:pic>
        <p:nvPicPr>
          <p:cNvPr id="5" name="Picture 4">
            <a:extLst>
              <a:ext uri="{FF2B5EF4-FFF2-40B4-BE49-F238E27FC236}">
                <a16:creationId xmlns:a16="http://schemas.microsoft.com/office/drawing/2014/main" id="{019E6606-3800-DA93-9F03-FB3BCE483E9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584" t="39930" r="15625" b="4116"/>
          <a:stretch/>
        </p:blipFill>
        <p:spPr>
          <a:xfrm>
            <a:off x="689312" y="1676400"/>
            <a:ext cx="7772400" cy="3505200"/>
          </a:xfrm>
          <a:prstGeom prst="rect">
            <a:avLst/>
          </a:prstGeom>
        </p:spPr>
      </p:pic>
      <p:sp>
        <p:nvSpPr>
          <p:cNvPr id="6" name="TextBox 5">
            <a:extLst>
              <a:ext uri="{FF2B5EF4-FFF2-40B4-BE49-F238E27FC236}">
                <a16:creationId xmlns:a16="http://schemas.microsoft.com/office/drawing/2014/main" id="{DCDE1F2B-D3CE-B505-02C6-72F795931FA2}"/>
              </a:ext>
            </a:extLst>
          </p:cNvPr>
          <p:cNvSpPr txBox="1"/>
          <p:nvPr/>
        </p:nvSpPr>
        <p:spPr>
          <a:xfrm>
            <a:off x="1143000" y="5486400"/>
            <a:ext cx="4038600" cy="369332"/>
          </a:xfrm>
          <a:prstGeom prst="rect">
            <a:avLst/>
          </a:prstGeom>
          <a:noFill/>
        </p:spPr>
        <p:txBody>
          <a:bodyPr wrap="square" rtlCol="0">
            <a:spAutoFit/>
          </a:bodyPr>
          <a:lstStyle/>
          <a:p>
            <a:r>
              <a:rPr lang="en-IN" dirty="0"/>
              <a:t>Testing YOLOv5 on input image</a:t>
            </a:r>
          </a:p>
        </p:txBody>
      </p:sp>
    </p:spTree>
    <p:extLst>
      <p:ext uri="{BB962C8B-B14F-4D97-AF65-F5344CB8AC3E}">
        <p14:creationId xmlns:p14="http://schemas.microsoft.com/office/powerpoint/2010/main" val="3175934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C47A81-C29E-C3FB-46D7-77473CFEC0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746" t="69750" r="37975" b="3079"/>
          <a:stretch/>
        </p:blipFill>
        <p:spPr>
          <a:xfrm>
            <a:off x="259080" y="1447800"/>
            <a:ext cx="6380036" cy="2362200"/>
          </a:xfrm>
          <a:prstGeom prst="rect">
            <a:avLst/>
          </a:prstGeom>
        </p:spPr>
      </p:pic>
      <p:pic>
        <p:nvPicPr>
          <p:cNvPr id="5" name="Picture 4">
            <a:extLst>
              <a:ext uri="{FF2B5EF4-FFF2-40B4-BE49-F238E27FC236}">
                <a16:creationId xmlns:a16="http://schemas.microsoft.com/office/drawing/2014/main" id="{458670DB-ED10-7E9D-A5A5-600FE07B9BF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676" t="42977" r="32394" b="4851"/>
          <a:stretch/>
        </p:blipFill>
        <p:spPr>
          <a:xfrm>
            <a:off x="381000" y="3886200"/>
            <a:ext cx="5105400" cy="2727568"/>
          </a:xfrm>
          <a:prstGeom prst="rect">
            <a:avLst/>
          </a:prstGeom>
        </p:spPr>
      </p:pic>
      <p:sp>
        <p:nvSpPr>
          <p:cNvPr id="6" name="Title 1">
            <a:extLst>
              <a:ext uri="{FF2B5EF4-FFF2-40B4-BE49-F238E27FC236}">
                <a16:creationId xmlns:a16="http://schemas.microsoft.com/office/drawing/2014/main" id="{94847171-31DC-247A-1D73-32655776375C}"/>
              </a:ext>
            </a:extLst>
          </p:cNvPr>
          <p:cNvSpPr txBox="1">
            <a:spLocks/>
          </p:cNvSpPr>
          <p:nvPr/>
        </p:nvSpPr>
        <p:spPr>
          <a:xfrm>
            <a:off x="1130808" y="430768"/>
            <a:ext cx="7772400" cy="1143000"/>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IN" sz="6000" dirty="0">
                <a:solidFill>
                  <a:schemeClr val="tx1"/>
                </a:solidFill>
                <a:latin typeface="Times New Roman" pitchFamily="18" charset="0"/>
                <a:cs typeface="Times New Roman" pitchFamily="18" charset="0"/>
              </a:rPr>
              <a:t>Result &amp; Conclusion</a:t>
            </a:r>
            <a:endParaRPr lang="en-IN" sz="6000" dirty="0"/>
          </a:p>
        </p:txBody>
      </p:sp>
      <p:sp>
        <p:nvSpPr>
          <p:cNvPr id="7" name="TextBox 6">
            <a:extLst>
              <a:ext uri="{FF2B5EF4-FFF2-40B4-BE49-F238E27FC236}">
                <a16:creationId xmlns:a16="http://schemas.microsoft.com/office/drawing/2014/main" id="{60ACC3A8-E56F-3569-93F1-5B57C0EE9BC6}"/>
              </a:ext>
            </a:extLst>
          </p:cNvPr>
          <p:cNvSpPr txBox="1"/>
          <p:nvPr/>
        </p:nvSpPr>
        <p:spPr>
          <a:xfrm>
            <a:off x="6248400" y="5486400"/>
            <a:ext cx="2321726" cy="369332"/>
          </a:xfrm>
          <a:prstGeom prst="rect">
            <a:avLst/>
          </a:prstGeom>
          <a:noFill/>
        </p:spPr>
        <p:txBody>
          <a:bodyPr wrap="none" rtlCol="0">
            <a:spAutoFit/>
          </a:bodyPr>
          <a:lstStyle/>
          <a:p>
            <a:r>
              <a:rPr lang="en-IN" dirty="0"/>
              <a:t>Testing YOLOv5 on video</a:t>
            </a:r>
          </a:p>
        </p:txBody>
      </p:sp>
    </p:spTree>
    <p:extLst>
      <p:ext uri="{BB962C8B-B14F-4D97-AF65-F5344CB8AC3E}">
        <p14:creationId xmlns:p14="http://schemas.microsoft.com/office/powerpoint/2010/main" val="4056978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624B9-6BF2-A665-1754-104777E82DB2}"/>
              </a:ext>
            </a:extLst>
          </p:cNvPr>
          <p:cNvSpPr>
            <a:spLocks noGrp="1"/>
          </p:cNvSpPr>
          <p:nvPr>
            <p:ph type="title"/>
          </p:nvPr>
        </p:nvSpPr>
        <p:spPr/>
        <p:txBody>
          <a:bodyPr>
            <a:normAutofit/>
          </a:bodyPr>
          <a:lstStyle/>
          <a:p>
            <a:r>
              <a:rPr lang="en-IN" sz="6000" dirty="0">
                <a:solidFill>
                  <a:schemeClr val="tx1"/>
                </a:solidFill>
                <a:latin typeface="Times New Roman" pitchFamily="18" charset="0"/>
                <a:cs typeface="Times New Roman" pitchFamily="18" charset="0"/>
              </a:rPr>
              <a:t>Result &amp; Conclusion</a:t>
            </a:r>
            <a:endParaRPr lang="en-IN" sz="6000" dirty="0"/>
          </a:p>
        </p:txBody>
      </p:sp>
      <p:pic>
        <p:nvPicPr>
          <p:cNvPr id="13" name="Picture 12">
            <a:extLst>
              <a:ext uri="{FF2B5EF4-FFF2-40B4-BE49-F238E27FC236}">
                <a16:creationId xmlns:a16="http://schemas.microsoft.com/office/drawing/2014/main" id="{56C2B666-2E7F-890A-BB55-658781E08210}"/>
              </a:ext>
            </a:extLst>
          </p:cNvPr>
          <p:cNvPicPr>
            <a:picLocks noChangeAspect="1"/>
          </p:cNvPicPr>
          <p:nvPr/>
        </p:nvPicPr>
        <p:blipFill rotWithShape="1">
          <a:blip r:embed="rId3"/>
          <a:srcRect l="29166" t="38148" r="30000" b="44074"/>
          <a:stretch/>
        </p:blipFill>
        <p:spPr>
          <a:xfrm>
            <a:off x="734568" y="3413760"/>
            <a:ext cx="7666736" cy="1877568"/>
          </a:xfrm>
          <a:prstGeom prst="rect">
            <a:avLst/>
          </a:prstGeom>
        </p:spPr>
      </p:pic>
      <p:sp>
        <p:nvSpPr>
          <p:cNvPr id="14" name="TextBox 13">
            <a:extLst>
              <a:ext uri="{FF2B5EF4-FFF2-40B4-BE49-F238E27FC236}">
                <a16:creationId xmlns:a16="http://schemas.microsoft.com/office/drawing/2014/main" id="{66BDBDC5-97F3-E24B-65A1-076F5B18EC65}"/>
              </a:ext>
            </a:extLst>
          </p:cNvPr>
          <p:cNvSpPr txBox="1"/>
          <p:nvPr/>
        </p:nvSpPr>
        <p:spPr>
          <a:xfrm>
            <a:off x="354611" y="5486400"/>
            <a:ext cx="8836073" cy="830997"/>
          </a:xfrm>
          <a:prstGeom prst="rect">
            <a:avLst/>
          </a:prstGeom>
          <a:noFill/>
        </p:spPr>
        <p:txBody>
          <a:bodyPr wrap="none" rtlCol="0">
            <a:spAutoFit/>
          </a:bodyPr>
          <a:lstStyle/>
          <a:p>
            <a:r>
              <a:rPr lang="en-IN" sz="1600" dirty="0">
                <a:latin typeface="Times New Roman" panose="02020603050405020304" pitchFamily="18" charset="0"/>
                <a:cs typeface="Times New Roman" panose="02020603050405020304" pitchFamily="18" charset="0"/>
              </a:rPr>
              <a:t>The above two table tells about the performance of both RESNet50 and YOLOv5 model performance </a:t>
            </a:r>
          </a:p>
          <a:p>
            <a:r>
              <a:rPr lang="en-IN" sz="1600" dirty="0">
                <a:latin typeface="Times New Roman" panose="02020603050405020304" pitchFamily="18" charset="0"/>
                <a:cs typeface="Times New Roman" panose="02020603050405020304" pitchFamily="18" charset="0"/>
              </a:rPr>
              <a:t>on the basis of epoch variation and it is seen that for RESnet50 after 100 epoch the loss starts decreasing </a:t>
            </a:r>
          </a:p>
          <a:p>
            <a:r>
              <a:rPr lang="en-IN" sz="1600" dirty="0">
                <a:latin typeface="Times New Roman" panose="02020603050405020304" pitchFamily="18" charset="0"/>
                <a:cs typeface="Times New Roman" panose="02020603050405020304" pitchFamily="18" charset="0"/>
              </a:rPr>
              <a:t>But accuracy also decreases. For YOLOv5 50 epoch gives the max performance and highest accuracy.</a:t>
            </a:r>
          </a:p>
        </p:txBody>
      </p:sp>
      <p:pic>
        <p:nvPicPr>
          <p:cNvPr id="4" name="Picture 3">
            <a:extLst>
              <a:ext uri="{FF2B5EF4-FFF2-40B4-BE49-F238E27FC236}">
                <a16:creationId xmlns:a16="http://schemas.microsoft.com/office/drawing/2014/main" id="{63DD802C-2475-4755-0FE5-8E4EFDF66242}"/>
              </a:ext>
            </a:extLst>
          </p:cNvPr>
          <p:cNvPicPr>
            <a:picLocks noChangeAspect="1"/>
          </p:cNvPicPr>
          <p:nvPr/>
        </p:nvPicPr>
        <p:blipFill rotWithShape="1">
          <a:blip r:embed="rId4"/>
          <a:srcRect l="29166" t="18889" r="30833" b="64815"/>
          <a:stretch/>
        </p:blipFill>
        <p:spPr>
          <a:xfrm>
            <a:off x="691340" y="1555127"/>
            <a:ext cx="8060021" cy="1847088"/>
          </a:xfrm>
          <a:prstGeom prst="rect">
            <a:avLst/>
          </a:prstGeom>
        </p:spPr>
      </p:pic>
    </p:spTree>
    <p:extLst>
      <p:ext uri="{BB962C8B-B14F-4D97-AF65-F5344CB8AC3E}">
        <p14:creationId xmlns:p14="http://schemas.microsoft.com/office/powerpoint/2010/main" val="1632662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33400" y="1143000"/>
            <a:ext cx="8077200" cy="1981200"/>
          </a:xfrm>
          <a:noFill/>
        </p:spPr>
        <p:txBody>
          <a:bodyPr>
            <a:noAutofit/>
          </a:bodyPr>
          <a:lstStyle/>
          <a:p>
            <a:pPr algn="just"/>
            <a:endParaRPr lang="en-US" sz="1600" b="1" dirty="0">
              <a:solidFill>
                <a:schemeClr val="tx1"/>
              </a:solidFill>
              <a:latin typeface="Times New Roman" pitchFamily="18" charset="0"/>
              <a:cs typeface="Times New Roman" pitchFamily="18" charset="0"/>
            </a:endParaRPr>
          </a:p>
          <a:p>
            <a:pPr marL="685800" marR="575945" algn="just">
              <a:spcAft>
                <a:spcPts val="800"/>
              </a:spcAft>
            </a:pP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685800" marR="575945" algn="just">
              <a:spcAft>
                <a:spcPts val="800"/>
              </a:spcAft>
            </a:pPr>
            <a:r>
              <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Books and Research Papers</a:t>
            </a:r>
            <a:r>
              <a:rPr lang="en-IN"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 </a:t>
            </a:r>
          </a:p>
          <a:p>
            <a:pPr marL="685800" marR="575945" algn="just">
              <a:spcAft>
                <a:spcPts val="800"/>
              </a:spcAft>
            </a:pPr>
            <a:r>
              <a:rPr lang="en-IN"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[1] Animal Intrusion Detection Based on Convolutional Neural Network </a:t>
            </a:r>
            <a:r>
              <a:rPr lang="en-IN" sz="12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byWenlingXue</a:t>
            </a:r>
            <a:r>
              <a:rPr lang="en-IN"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Ting Jiang*, Key Laboratory of Universal Wireless Communication Beijing University of Posts and Telecommunications Beijing, </a:t>
            </a:r>
            <a:r>
              <a:rPr lang="en-IN" sz="12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China,Ting</a:t>
            </a:r>
            <a:r>
              <a:rPr lang="en-IN"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Jiang* School of Electronic and Computer Engineering, </a:t>
            </a:r>
            <a:r>
              <a:rPr lang="en-IN" sz="12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ZhijiangWanliUniversity,Ningbo</a:t>
            </a:r>
            <a:r>
              <a:rPr lang="en-IN"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China.</a:t>
            </a:r>
            <a:endParaRPr lang="en-IN" sz="1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685800" marR="575945" algn="just">
              <a:spcAft>
                <a:spcPts val="800"/>
              </a:spcAft>
            </a:pPr>
            <a:r>
              <a:rPr lang="en-IN"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 A Proposal of an Animal Detection System Using Machine Learning by William H. S. Antônio, Matheus Da Silva, Rodrigo S. </a:t>
            </a:r>
            <a:r>
              <a:rPr lang="en-IN" sz="12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Miani</a:t>
            </a:r>
            <a:r>
              <a:rPr lang="en-IN"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&amp; Jefferson R. Souza</a:t>
            </a:r>
            <a:endParaRPr lang="en-IN" sz="1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685800" marR="575945" algn="just">
              <a:spcAft>
                <a:spcPts val="800"/>
              </a:spcAft>
            </a:pPr>
            <a:r>
              <a:rPr lang="en-IN"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[3] A Practical Animal Detection and Collision Avoidance System Using Computer Vision Technique by SACHIN UMESH SHARMA</a:t>
            </a:r>
            <a:r>
              <a:rPr lang="en-IN" sz="1200" baseline="30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1</a:t>
            </a:r>
            <a:r>
              <a:rPr lang="en-IN"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AND DHARMESH J. SHAH</a:t>
            </a:r>
            <a:r>
              <a:rPr lang="en-IN" sz="1200" baseline="30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a:t>
            </a:r>
            <a:r>
              <a:rPr lang="en-IN"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1 - Department of Electronics and Communication, Gujarat Technological University, Ahmedabad 382424, India. 2 - Department of Electronics and Communication, </a:t>
            </a:r>
            <a:r>
              <a:rPr lang="en-IN" sz="12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Sankalchand</a:t>
            </a:r>
            <a:r>
              <a:rPr lang="en-IN"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Patel University, </a:t>
            </a:r>
            <a:r>
              <a:rPr lang="en-IN" sz="12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Visnagar</a:t>
            </a:r>
            <a:r>
              <a:rPr lang="en-IN"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384315, India.</a:t>
            </a:r>
          </a:p>
          <a:p>
            <a:pPr marL="685800" marR="575945" algn="just">
              <a:spcAft>
                <a:spcPts val="800"/>
              </a:spcAft>
            </a:pPr>
            <a:r>
              <a:rPr lang="en-IN" sz="16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Websites </a:t>
            </a:r>
            <a:r>
              <a:rPr lang="en-IN" sz="1200" dirty="0">
                <a:solidFill>
                  <a:schemeClr val="tx1"/>
                </a:solidFill>
                <a:latin typeface="Calibri" panose="020F0502020204030204" pitchFamily="34" charset="0"/>
                <a:ea typeface="Times New Roman" panose="02020603050405020304" pitchFamily="18" charset="0"/>
                <a:cs typeface="Times New Roman" panose="02020603050405020304" pitchFamily="18" charset="0"/>
              </a:rPr>
              <a:t>– </a:t>
            </a:r>
          </a:p>
          <a:p>
            <a:pPr marL="857250" marR="575945" indent="-171450" algn="just">
              <a:spcAft>
                <a:spcPts val="800"/>
              </a:spcAft>
              <a:buFont typeface="Arial" panose="020B0604020202020204" pitchFamily="34" charset="0"/>
              <a:buChar char="•"/>
            </a:pPr>
            <a:r>
              <a:rPr lang="en-IN" sz="1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https://www.tensorflow.org/</a:t>
            </a:r>
          </a:p>
          <a:p>
            <a:pPr marL="857250" marR="575945" indent="-171450" algn="just">
              <a:spcAft>
                <a:spcPts val="800"/>
              </a:spcAft>
              <a:buFont typeface="Arial" panose="020B0604020202020204" pitchFamily="34" charset="0"/>
              <a:buChar char="•"/>
            </a:pPr>
            <a:r>
              <a:rPr lang="en-IN" sz="1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https://pytorch.org/</a:t>
            </a:r>
            <a:endParaRPr lang="en-IN" sz="1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685800" marR="575945" algn="just">
              <a:spcAft>
                <a:spcPts val="800"/>
              </a:spcAft>
            </a:pPr>
            <a:endParaRPr lang="en-IN" sz="1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algn="just"/>
            <a:endParaRPr lang="en-IN" sz="1400" dirty="0">
              <a:solidFill>
                <a:schemeClr val="tx1"/>
              </a:solidFill>
              <a:latin typeface="Times New Roman" pitchFamily="18" charset="0"/>
              <a:cs typeface="Times New Roman" pitchFamily="18" charset="0"/>
            </a:endParaRPr>
          </a:p>
        </p:txBody>
      </p:sp>
      <p:sp>
        <p:nvSpPr>
          <p:cNvPr id="6" name="Footer Placeholder 5"/>
          <p:cNvSpPr>
            <a:spLocks noGrp="1"/>
          </p:cNvSpPr>
          <p:nvPr>
            <p:ph type="ftr" sz="quarter" idx="11"/>
          </p:nvPr>
        </p:nvSpPr>
        <p:spPr/>
        <p:txBody>
          <a:bodyPr/>
          <a:lstStyle/>
          <a:p>
            <a:pPr algn="r"/>
            <a:r>
              <a:rPr lang="en-IN" dirty="0"/>
              <a:t>15</a:t>
            </a:r>
          </a:p>
        </p:txBody>
      </p:sp>
      <p:sp>
        <p:nvSpPr>
          <p:cNvPr id="2" name="Title 1"/>
          <p:cNvSpPr>
            <a:spLocks noGrp="1"/>
          </p:cNvSpPr>
          <p:nvPr>
            <p:ph type="ctrTitle"/>
          </p:nvPr>
        </p:nvSpPr>
        <p:spPr>
          <a:xfrm>
            <a:off x="457200" y="53975"/>
            <a:ext cx="8229600" cy="1470025"/>
          </a:xfrm>
        </p:spPr>
        <p:txBody>
          <a:bodyPr>
            <a:normAutofit/>
          </a:bodyPr>
          <a:lstStyle/>
          <a:p>
            <a:pPr algn="ctr"/>
            <a:r>
              <a:rPr lang="en-IN" sz="5400" b="0" dirty="0">
                <a:solidFill>
                  <a:schemeClr val="tx1"/>
                </a:solidFill>
                <a:latin typeface="Times New Roman" pitchFamily="18" charset="0"/>
                <a:cs typeface="Times New Roman" pitchFamily="18" charset="0"/>
              </a:rPr>
              <a:t>References</a:t>
            </a:r>
            <a:br>
              <a:rPr lang="en-IN" sz="1400" dirty="0">
                <a:solidFill>
                  <a:schemeClr val="tx1"/>
                </a:solidFill>
                <a:latin typeface="Times New Roman" pitchFamily="18" charset="0"/>
                <a:cs typeface="Times New Roman" pitchFamily="18" charset="0"/>
              </a:rPr>
            </a:br>
            <a:endParaRPr lang="en-IN" sz="1400" dirty="0">
              <a:solidFill>
                <a:schemeClr val="tx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lgn="r"/>
            <a:r>
              <a:rPr lang="en-IN" dirty="0"/>
              <a:t>15</a:t>
            </a:r>
          </a:p>
        </p:txBody>
      </p:sp>
      <p:sp>
        <p:nvSpPr>
          <p:cNvPr id="2" name="Title 1"/>
          <p:cNvSpPr>
            <a:spLocks noGrp="1"/>
          </p:cNvSpPr>
          <p:nvPr>
            <p:ph type="ctrTitle"/>
          </p:nvPr>
        </p:nvSpPr>
        <p:spPr>
          <a:xfrm>
            <a:off x="457200" y="207264"/>
            <a:ext cx="8229600" cy="1470025"/>
          </a:xfrm>
        </p:spPr>
        <p:txBody>
          <a:bodyPr>
            <a:normAutofit/>
          </a:bodyPr>
          <a:lstStyle/>
          <a:p>
            <a:pPr algn="ctr"/>
            <a:r>
              <a:rPr lang="en-IN" sz="5400" b="0" dirty="0">
                <a:solidFill>
                  <a:schemeClr val="tx1"/>
                </a:solidFill>
                <a:latin typeface="Times New Roman" pitchFamily="18" charset="0"/>
                <a:cs typeface="Times New Roman" pitchFamily="18" charset="0"/>
              </a:rPr>
              <a:t>Paper Publication Details</a:t>
            </a:r>
            <a:br>
              <a:rPr lang="en-IN" sz="1400" dirty="0">
                <a:solidFill>
                  <a:schemeClr val="tx1"/>
                </a:solidFill>
                <a:latin typeface="Times New Roman" pitchFamily="18" charset="0"/>
                <a:cs typeface="Times New Roman" pitchFamily="18" charset="0"/>
              </a:rPr>
            </a:br>
            <a:endParaRPr lang="en-IN" sz="1400" dirty="0">
              <a:solidFill>
                <a:schemeClr val="tx1"/>
              </a:solidFill>
            </a:endParaRPr>
          </a:p>
        </p:txBody>
      </p:sp>
      <p:pic>
        <p:nvPicPr>
          <p:cNvPr id="8" name="Picture 7">
            <a:extLst>
              <a:ext uri="{FF2B5EF4-FFF2-40B4-BE49-F238E27FC236}">
                <a16:creationId xmlns:a16="http://schemas.microsoft.com/office/drawing/2014/main" id="{FDC5A132-68F4-42FC-38F7-BB6517C5412A}"/>
              </a:ext>
            </a:extLst>
          </p:cNvPr>
          <p:cNvPicPr>
            <a:picLocks noChangeAspect="1"/>
          </p:cNvPicPr>
          <p:nvPr/>
        </p:nvPicPr>
        <p:blipFill rotWithShape="1">
          <a:blip r:embed="rId2"/>
          <a:srcRect l="41667" t="14995" r="22046" b="39629"/>
          <a:stretch/>
        </p:blipFill>
        <p:spPr>
          <a:xfrm>
            <a:off x="877824" y="1246662"/>
            <a:ext cx="7275576" cy="5117562"/>
          </a:xfrm>
          <a:prstGeom prst="rect">
            <a:avLst/>
          </a:prstGeom>
        </p:spPr>
      </p:pic>
    </p:spTree>
    <p:extLst>
      <p:ext uri="{BB962C8B-B14F-4D97-AF65-F5344CB8AC3E}">
        <p14:creationId xmlns:p14="http://schemas.microsoft.com/office/powerpoint/2010/main" val="3527596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CCD91FF-D301-E497-CB85-A10D511B554C}"/>
              </a:ext>
            </a:extLst>
          </p:cNvPr>
          <p:cNvSpPr txBox="1">
            <a:spLocks/>
          </p:cNvSpPr>
          <p:nvPr/>
        </p:nvSpPr>
        <p:spPr>
          <a:xfrm>
            <a:off x="457200" y="207264"/>
            <a:ext cx="8229600" cy="1470025"/>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n-IN" sz="5400">
                <a:solidFill>
                  <a:schemeClr val="tx1"/>
                </a:solidFill>
                <a:latin typeface="Times New Roman" pitchFamily="18" charset="0"/>
                <a:cs typeface="Times New Roman" pitchFamily="18" charset="0"/>
              </a:rPr>
              <a:t>Paper Publication Details</a:t>
            </a:r>
            <a:br>
              <a:rPr lang="en-IN" sz="1400">
                <a:solidFill>
                  <a:schemeClr val="tx1"/>
                </a:solidFill>
                <a:latin typeface="Times New Roman" pitchFamily="18" charset="0"/>
                <a:cs typeface="Times New Roman" pitchFamily="18" charset="0"/>
              </a:rPr>
            </a:br>
            <a:endParaRPr lang="en-IN" sz="1400" dirty="0">
              <a:solidFill>
                <a:schemeClr val="tx1"/>
              </a:solidFill>
            </a:endParaRPr>
          </a:p>
        </p:txBody>
      </p:sp>
      <p:pic>
        <p:nvPicPr>
          <p:cNvPr id="7" name="Picture 6">
            <a:extLst>
              <a:ext uri="{FF2B5EF4-FFF2-40B4-BE49-F238E27FC236}">
                <a16:creationId xmlns:a16="http://schemas.microsoft.com/office/drawing/2014/main" id="{A35F75A8-1949-A802-ECE7-94D893A181FC}"/>
              </a:ext>
            </a:extLst>
          </p:cNvPr>
          <p:cNvPicPr>
            <a:picLocks noChangeAspect="1"/>
          </p:cNvPicPr>
          <p:nvPr/>
        </p:nvPicPr>
        <p:blipFill rotWithShape="1">
          <a:blip r:embed="rId2"/>
          <a:srcRect l="41598" t="14601" r="22048" b="39630"/>
          <a:stretch/>
        </p:blipFill>
        <p:spPr>
          <a:xfrm>
            <a:off x="990600" y="1524000"/>
            <a:ext cx="7239000" cy="5126736"/>
          </a:xfrm>
          <a:prstGeom prst="rect">
            <a:avLst/>
          </a:prstGeom>
        </p:spPr>
      </p:pic>
    </p:spTree>
    <p:extLst>
      <p:ext uri="{BB962C8B-B14F-4D97-AF65-F5344CB8AC3E}">
        <p14:creationId xmlns:p14="http://schemas.microsoft.com/office/powerpoint/2010/main" val="1933870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6629400" y="6172200"/>
            <a:ext cx="1752600" cy="304800"/>
          </a:xfrm>
        </p:spPr>
        <p:txBody>
          <a:bodyPr/>
          <a:lstStyle/>
          <a:p>
            <a:pPr algn="r"/>
            <a:r>
              <a:rPr lang="en-IN" dirty="0"/>
              <a:t>2</a:t>
            </a:r>
          </a:p>
        </p:txBody>
      </p:sp>
      <p:sp>
        <p:nvSpPr>
          <p:cNvPr id="2" name="Title 1"/>
          <p:cNvSpPr>
            <a:spLocks noGrp="1"/>
          </p:cNvSpPr>
          <p:nvPr>
            <p:ph type="ctrTitle"/>
          </p:nvPr>
        </p:nvSpPr>
        <p:spPr>
          <a:xfrm>
            <a:off x="533400" y="53975"/>
            <a:ext cx="8429684" cy="1241425"/>
          </a:xfrm>
        </p:spPr>
        <p:txBody>
          <a:bodyPr>
            <a:normAutofit/>
          </a:bodyPr>
          <a:lstStyle/>
          <a:p>
            <a:pPr algn="ctr"/>
            <a:r>
              <a:rPr lang="en-IN" sz="6000" b="0" dirty="0">
                <a:solidFill>
                  <a:schemeClr val="tx1"/>
                </a:solidFill>
                <a:latin typeface="Times New Roman" pitchFamily="18" charset="0"/>
                <a:cs typeface="Times New Roman" pitchFamily="18" charset="0"/>
              </a:rPr>
              <a:t>Introduction about Project</a:t>
            </a:r>
          </a:p>
        </p:txBody>
      </p:sp>
      <p:sp>
        <p:nvSpPr>
          <p:cNvPr id="3" name="TextBox 2"/>
          <p:cNvSpPr txBox="1"/>
          <p:nvPr/>
        </p:nvSpPr>
        <p:spPr>
          <a:xfrm>
            <a:off x="533400" y="1752600"/>
            <a:ext cx="8077200" cy="4483279"/>
          </a:xfrm>
          <a:prstGeom prst="rect">
            <a:avLst/>
          </a:prstGeom>
          <a:noFill/>
        </p:spPr>
        <p:txBody>
          <a:bodyPr wrap="square" rtlCol="0">
            <a:spAutoFit/>
          </a:bodyPr>
          <a:lstStyle/>
          <a:p>
            <a:pPr marL="685800" marR="575945" algn="just">
              <a:spcAft>
                <a:spcPts val="800"/>
              </a:spcAft>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Observing wild animals in their natural environments is a central task in ecology. The fast growth of human population and the endless pursuit of economic development are making over-exploitation of natural resources, causing rapid, novel and substantial changes to Earth’s ecosystems. An increasing area of land surface has been transformed by human action, altering wildlife population, habitat and behaviour. More seriously many wild species on Earth have been driven to extinction, and many species are introduced into new areas where they can disrupt both natural and human systems. Monitoring wild animals, therefore, is essential as it provides researchers evidences to inform conservation and management decisions to maintain diverse, balanced and sustainable ecosystems in the face of those changes.</a:t>
            </a:r>
          </a:p>
          <a:p>
            <a:pPr marL="685800" marR="575945" algn="just">
              <a:spcAft>
                <a:spcPts val="800"/>
              </a:spcAft>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Various modern technologies have been developed for wild animal monitoring, including radio tracking, wireless sensor network tracking, satellite and global positioning system (GPS) tracking, and monitoring by motion sensitive camera traps. Motion-triggered remote cameras or “camera traps” are an increasingly popular tool for wildlife monitoring, due to their novel features equipped, wider commercial availability, and the ease of deployment and operation</a:t>
            </a:r>
            <a:endParaRPr lang="en-US" sz="1600" dirty="0">
              <a:latin typeface="Times New Roman" panose="02020603050405020304" pitchFamily="18" charset="0"/>
              <a:cs typeface="Times New Roman"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a:xfrm>
            <a:off x="5867400" y="6096000"/>
            <a:ext cx="2514600" cy="365125"/>
          </a:xfrm>
        </p:spPr>
        <p:txBody>
          <a:bodyPr/>
          <a:lstStyle/>
          <a:p>
            <a:pPr algn="r"/>
            <a:r>
              <a:rPr lang="en-IN" dirty="0"/>
              <a:t>1</a:t>
            </a:r>
          </a:p>
        </p:txBody>
      </p:sp>
      <p:sp>
        <p:nvSpPr>
          <p:cNvPr id="2" name="Title 1"/>
          <p:cNvSpPr>
            <a:spLocks noGrp="1"/>
          </p:cNvSpPr>
          <p:nvPr>
            <p:ph type="ctrTitle"/>
          </p:nvPr>
        </p:nvSpPr>
        <p:spPr>
          <a:xfrm>
            <a:off x="333316" y="53975"/>
            <a:ext cx="8429684" cy="1470025"/>
          </a:xfrm>
        </p:spPr>
        <p:txBody>
          <a:bodyPr>
            <a:normAutofit/>
          </a:bodyPr>
          <a:lstStyle/>
          <a:p>
            <a:pPr algn="ctr"/>
            <a:r>
              <a:rPr lang="en-IN" sz="6000" b="0" dirty="0">
                <a:solidFill>
                  <a:schemeClr val="tx1"/>
                </a:solidFill>
                <a:latin typeface="Times New Roman" pitchFamily="18" charset="0"/>
                <a:cs typeface="Times New Roman" pitchFamily="18" charset="0"/>
              </a:rPr>
              <a:t>Application Area</a:t>
            </a:r>
          </a:p>
        </p:txBody>
      </p:sp>
      <p:sp>
        <p:nvSpPr>
          <p:cNvPr id="3" name="TextBox 2"/>
          <p:cNvSpPr txBox="1"/>
          <p:nvPr/>
        </p:nvSpPr>
        <p:spPr>
          <a:xfrm>
            <a:off x="609600" y="1981200"/>
            <a:ext cx="8001000" cy="3785652"/>
          </a:xfrm>
          <a:prstGeom prst="rect">
            <a:avLst/>
          </a:prstGeom>
          <a:noFill/>
        </p:spPr>
        <p:txBody>
          <a:bodyPr wrap="square" rtlCol="0">
            <a:spAutoFit/>
          </a:bodyPr>
          <a:lstStyle/>
          <a:p>
            <a:pPr algn="just"/>
            <a:r>
              <a:rPr lang="en-US" sz="2400" b="1" dirty="0">
                <a:latin typeface="Times New Roman" pitchFamily="18" charset="0"/>
                <a:cs typeface="Times New Roman" pitchFamily="18" charset="0"/>
              </a:rPr>
              <a:t>Application &amp; Benefits:-</a:t>
            </a:r>
          </a:p>
          <a:p>
            <a:pPr algn="just"/>
            <a:r>
              <a:rPr lang="en-US" sz="2400" dirty="0">
                <a:latin typeface="Times New Roman" pitchFamily="18" charset="0"/>
                <a:cs typeface="Times New Roman" pitchFamily="18" charset="0"/>
              </a:rPr>
              <a:t>We can study the habitat of various animals and their surrounding which can be used to gain knowledge about different animal and their species. </a:t>
            </a:r>
          </a:p>
          <a:p>
            <a:pPr algn="just"/>
            <a:r>
              <a:rPr lang="en-US" sz="2400" b="1" dirty="0">
                <a:latin typeface="Times New Roman" pitchFamily="18" charset="0"/>
                <a:cs typeface="Times New Roman" pitchFamily="18" charset="0"/>
              </a:rPr>
              <a:t>End users of project:-</a:t>
            </a:r>
            <a:endParaRPr lang="en-US" sz="2400" dirty="0">
              <a:latin typeface="Times New Roman" pitchFamily="18" charset="0"/>
              <a:cs typeface="Times New Roman" pitchFamily="18" charset="0"/>
            </a:endParaRPr>
          </a:p>
          <a:p>
            <a:pPr marL="342900" indent="-342900" algn="just">
              <a:buFont typeface="Arial" panose="020B0604020202020204" pitchFamily="34" charset="0"/>
              <a:buChar char="•"/>
            </a:pPr>
            <a:r>
              <a:rPr lang="en-US" sz="2400" dirty="0">
                <a:latin typeface="Times New Roman" pitchFamily="18" charset="0"/>
                <a:cs typeface="Times New Roman" pitchFamily="18" charset="0"/>
              </a:rPr>
              <a:t>This project can be used by Wildlife Centuries to understand the ecosystem of animals present in the century.</a:t>
            </a:r>
          </a:p>
          <a:p>
            <a:pPr marL="342900" indent="-342900" algn="just">
              <a:buFont typeface="Arial" panose="020B0604020202020204" pitchFamily="34" charset="0"/>
              <a:buChar char="•"/>
            </a:pPr>
            <a:r>
              <a:rPr lang="en-US" sz="2400" dirty="0">
                <a:latin typeface="Times New Roman" pitchFamily="18" charset="0"/>
                <a:cs typeface="Times New Roman" pitchFamily="18" charset="0"/>
              </a:rPr>
              <a:t>It can also be used in zoo to monitor animals.</a:t>
            </a:r>
          </a:p>
          <a:p>
            <a:pPr marL="342900" indent="-342900" algn="just">
              <a:buFont typeface="Arial" panose="020B0604020202020204" pitchFamily="34" charset="0"/>
              <a:buChar char="•"/>
            </a:pPr>
            <a:r>
              <a:rPr lang="en-US" sz="2400" dirty="0">
                <a:latin typeface="Times New Roman" pitchFamily="18" charset="0"/>
                <a:cs typeface="Times New Roman" pitchFamily="18" charset="0"/>
              </a:rPr>
              <a:t>People can use this in everyday life to identify animal and gain knowledge.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lgn="r"/>
            <a:r>
              <a:rPr lang="en-IN" dirty="0"/>
              <a:t>3</a:t>
            </a:r>
          </a:p>
        </p:txBody>
      </p:sp>
      <p:sp>
        <p:nvSpPr>
          <p:cNvPr id="2" name="Title 1"/>
          <p:cNvSpPr>
            <a:spLocks noGrp="1"/>
          </p:cNvSpPr>
          <p:nvPr>
            <p:ph type="ctrTitle"/>
          </p:nvPr>
        </p:nvSpPr>
        <p:spPr>
          <a:xfrm>
            <a:off x="228600" y="152400"/>
            <a:ext cx="8429684" cy="1470025"/>
          </a:xfrm>
        </p:spPr>
        <p:txBody>
          <a:bodyPr>
            <a:normAutofit fontScale="90000"/>
          </a:bodyPr>
          <a:lstStyle/>
          <a:p>
            <a:pPr algn="ctr"/>
            <a:r>
              <a:rPr lang="en-IN" sz="6000" b="0" dirty="0">
                <a:solidFill>
                  <a:schemeClr val="tx1"/>
                </a:solidFill>
                <a:latin typeface="Times New Roman" pitchFamily="18" charset="0"/>
                <a:cs typeface="Times New Roman" pitchFamily="18" charset="0"/>
              </a:rPr>
              <a:t>Literature Review</a:t>
            </a:r>
            <a:br>
              <a:rPr lang="en-IN" sz="6000" b="0" dirty="0">
                <a:solidFill>
                  <a:schemeClr val="tx1"/>
                </a:solidFill>
                <a:latin typeface="Times New Roman" pitchFamily="18" charset="0"/>
                <a:cs typeface="Times New Roman" pitchFamily="18" charset="0"/>
              </a:rPr>
            </a:br>
            <a:endParaRPr lang="en-IN" sz="6000" b="0" dirty="0">
              <a:solidFill>
                <a:schemeClr val="tx1"/>
              </a:solidFill>
              <a:latin typeface="Times New Roman" pitchFamily="18" charset="0"/>
              <a:cs typeface="Times New Roman" pitchFamily="18" charset="0"/>
            </a:endParaRPr>
          </a:p>
        </p:txBody>
      </p:sp>
      <p:sp>
        <p:nvSpPr>
          <p:cNvPr id="3" name="TextBox 2"/>
          <p:cNvSpPr txBox="1"/>
          <p:nvPr/>
        </p:nvSpPr>
        <p:spPr>
          <a:xfrm>
            <a:off x="571500" y="887412"/>
            <a:ext cx="8001000" cy="6360716"/>
          </a:xfrm>
          <a:prstGeom prst="rect">
            <a:avLst/>
          </a:prstGeom>
          <a:noFill/>
        </p:spPr>
        <p:txBody>
          <a:bodyPr wrap="square" rtlCol="0">
            <a:spAutoFit/>
          </a:bodyPr>
          <a:lstStyle/>
          <a:p>
            <a:pPr marL="685800" marR="575945" algn="just">
              <a:spcAft>
                <a:spcPts val="8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[1] The paper talks about the conflict between humans and animals like monkey menace in urban areas and provides an effective solution by deploying intrusion detection applied with the help of wireless sensor based network based on UWB technology. The paper informs about SVM or </a:t>
            </a: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softmax</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classifier to classify humans from animals. The intrusion of animals will be found by analysing the UWB signals of the objects that entered the network , and extracting the features using convolutional neural network. The method proposed by the paper can allow us to detect human and animal invasion effectively with improved accuracy of 16% with respect to traditional manual extraction.</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685800" marR="575945" algn="just">
              <a:spcAft>
                <a:spcPts val="8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685800" marR="575945" algn="just">
              <a:spcAft>
                <a:spcPts val="8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[2] The paper tries to tackle the problem of collision of animals and vehicles on roads which result in ecological imbalance. This paper tries to use animal detection via cameras that are installed on the roadside. The methodology used allows us to classify areas of image into two parts: animal and non-animal. In this paper, KNN and RF were used to process the features and it was found that KNN learning model was more reliable than Random Forest. For future, the paper suggested the use of deep learning to check for best possible methods in several conditions.</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685800" marR="575945" algn="just">
              <a:spcAft>
                <a:spcPts val="8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685800" marR="575945" algn="just">
              <a:spcAft>
                <a:spcPts val="8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[3] The paper stated about the problem regarding the causalities and wounds caused due to road accidents due to collision with animals on mainly highways. The paper tries to implement a low cost animal detection using computer vision. The algorithm used for detection is based on HOG and cascade classifier. Training is done on more than 2000 images which contains positive and negative images. The system was ale to achieve max accuracy of 82.5% for detection. The limitation regarding the system is that it can detect and prevent collision till the range of 30-35km/h after which the system can detect but cant prevent the collision.</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endParaRPr lang="en-IN" sz="2400" dirty="0">
              <a:latin typeface="Times New Roman" pitchFamily="18" charset="0"/>
              <a:cs typeface="Times New Roman"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lgn="r"/>
            <a:r>
              <a:rPr lang="en-IN" dirty="0"/>
              <a:t>3</a:t>
            </a:r>
          </a:p>
        </p:txBody>
      </p:sp>
      <p:sp>
        <p:nvSpPr>
          <p:cNvPr id="2" name="Title 1"/>
          <p:cNvSpPr>
            <a:spLocks noGrp="1"/>
          </p:cNvSpPr>
          <p:nvPr>
            <p:ph type="ctrTitle"/>
          </p:nvPr>
        </p:nvSpPr>
        <p:spPr>
          <a:xfrm>
            <a:off x="228600" y="152400"/>
            <a:ext cx="8429684" cy="1470025"/>
          </a:xfrm>
        </p:spPr>
        <p:txBody>
          <a:bodyPr>
            <a:normAutofit/>
          </a:bodyPr>
          <a:lstStyle/>
          <a:p>
            <a:pPr algn="ctr"/>
            <a:r>
              <a:rPr lang="en-IN" sz="6000" b="0" dirty="0">
                <a:solidFill>
                  <a:schemeClr val="tx1"/>
                </a:solidFill>
                <a:latin typeface="Times New Roman" pitchFamily="18" charset="0"/>
                <a:cs typeface="Times New Roman" pitchFamily="18" charset="0"/>
              </a:rPr>
              <a:t>Methodology</a:t>
            </a:r>
          </a:p>
        </p:txBody>
      </p:sp>
      <p:sp>
        <p:nvSpPr>
          <p:cNvPr id="3" name="TextBox 2"/>
          <p:cNvSpPr txBox="1"/>
          <p:nvPr/>
        </p:nvSpPr>
        <p:spPr>
          <a:xfrm>
            <a:off x="571500" y="2057400"/>
            <a:ext cx="8001000" cy="2585323"/>
          </a:xfrm>
          <a:prstGeom prst="rect">
            <a:avLst/>
          </a:prstGeom>
          <a:noFill/>
        </p:spPr>
        <p:txBody>
          <a:bodyPr wrap="square" rtlCol="0">
            <a:spAutoFit/>
          </a:bodyPr>
          <a:lstStyle/>
          <a:p>
            <a:pPr algn="just"/>
            <a:r>
              <a:rPr lang="en-IN" dirty="0">
                <a:latin typeface="Times New Roman" pitchFamily="18" charset="0"/>
                <a:cs typeface="Times New Roman" pitchFamily="18" charset="0"/>
              </a:rPr>
              <a:t>We downloaded the Animal Image dataset from Kaggle (</a:t>
            </a:r>
            <a:r>
              <a:rPr lang="en-IN" dirty="0">
                <a:latin typeface="Times New Roman" pitchFamily="18" charset="0"/>
                <a:cs typeface="Times New Roman" pitchFamily="18" charset="0"/>
                <a:hlinkClick r:id="rId2"/>
              </a:rPr>
              <a:t>https://www.kaggle.com/datasets/iamsouravbanerjee/animal-image-dataset-90-different-animals</a:t>
            </a:r>
            <a:r>
              <a:rPr lang="en-IN" dirty="0">
                <a:latin typeface="Times New Roman" pitchFamily="18" charset="0"/>
                <a:cs typeface="Times New Roman" pitchFamily="18" charset="0"/>
              </a:rPr>
              <a:t>) which consists of 90 different classes.</a:t>
            </a:r>
            <a:r>
              <a:rPr lang="en-US" b="0" i="0" dirty="0">
                <a:solidFill>
                  <a:srgbClr val="3C4043"/>
                </a:solidFill>
                <a:effectLst/>
                <a:latin typeface="Inter"/>
              </a:rPr>
              <a:t> </a:t>
            </a:r>
            <a:r>
              <a:rPr lang="en-US" b="0" i="0" dirty="0">
                <a:effectLst/>
                <a:latin typeface="Inter"/>
              </a:rPr>
              <a:t>In this Dataset, we have 5400 Animal Images in 90 different categories or classes.</a:t>
            </a:r>
            <a:r>
              <a:rPr lang="en-IN" dirty="0">
                <a:latin typeface="Times New Roman" pitchFamily="18" charset="0"/>
                <a:cs typeface="Times New Roman" pitchFamily="18" charset="0"/>
              </a:rPr>
              <a:t> Then we label the image using </a:t>
            </a:r>
            <a:r>
              <a:rPr lang="en-IN" dirty="0" err="1">
                <a:latin typeface="Times New Roman" pitchFamily="18" charset="0"/>
                <a:cs typeface="Times New Roman" pitchFamily="18" charset="0"/>
              </a:rPr>
              <a:t>labelImg</a:t>
            </a:r>
            <a:r>
              <a:rPr lang="en-IN" dirty="0">
                <a:latin typeface="Times New Roman" pitchFamily="18" charset="0"/>
                <a:cs typeface="Times New Roman" pitchFamily="18" charset="0"/>
              </a:rPr>
              <a:t> software. After labelling the data is feed to RESNet50 model for training afterwards testing is done. For YOLOv5 we take 3 classes out of the 90 classes available namely lion, tiger and elephant for training the model. After training YOLOv5 we test the model. Furthermore this model can be leveraged to create a wildlife monitoring system.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Footer Placeholder 14"/>
          <p:cNvSpPr>
            <a:spLocks noGrp="1"/>
          </p:cNvSpPr>
          <p:nvPr>
            <p:ph type="ftr" sz="quarter" idx="11"/>
          </p:nvPr>
        </p:nvSpPr>
        <p:spPr/>
        <p:txBody>
          <a:bodyPr/>
          <a:lstStyle/>
          <a:p>
            <a:pPr algn="r"/>
            <a:r>
              <a:rPr lang="en-IN" dirty="0"/>
              <a:t>12</a:t>
            </a:r>
          </a:p>
        </p:txBody>
      </p:sp>
      <p:sp>
        <p:nvSpPr>
          <p:cNvPr id="2" name="Title 1"/>
          <p:cNvSpPr>
            <a:spLocks noGrp="1"/>
          </p:cNvSpPr>
          <p:nvPr>
            <p:ph type="ctrTitle"/>
          </p:nvPr>
        </p:nvSpPr>
        <p:spPr>
          <a:xfrm>
            <a:off x="685800" y="228600"/>
            <a:ext cx="8077200" cy="1143000"/>
          </a:xfrm>
        </p:spPr>
        <p:txBody>
          <a:bodyPr>
            <a:noAutofit/>
          </a:bodyPr>
          <a:lstStyle/>
          <a:p>
            <a:pPr algn="ctr"/>
            <a:r>
              <a:rPr lang="en-US" sz="5400" b="0" dirty="0">
                <a:solidFill>
                  <a:schemeClr val="tx1"/>
                </a:solidFill>
                <a:latin typeface="Times New Roman" pitchFamily="18" charset="0"/>
                <a:cs typeface="Times New Roman" pitchFamily="18" charset="0"/>
              </a:rPr>
              <a:t>Project Work Flow Diagram</a:t>
            </a:r>
            <a:endParaRPr lang="en-IN" sz="5400" b="0" dirty="0">
              <a:solidFill>
                <a:schemeClr val="tx1"/>
              </a:solidFill>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5B354B03-312D-2EF5-5149-9686C6A579B7}"/>
              </a:ext>
            </a:extLst>
          </p:cNvPr>
          <p:cNvPicPr>
            <a:picLocks noChangeAspect="1"/>
          </p:cNvPicPr>
          <p:nvPr/>
        </p:nvPicPr>
        <p:blipFill rotWithShape="1">
          <a:blip r:embed="rId2"/>
          <a:srcRect l="39611" t="25064" r="40000" b="12135"/>
          <a:stretch/>
        </p:blipFill>
        <p:spPr>
          <a:xfrm>
            <a:off x="3048000" y="1371601"/>
            <a:ext cx="2990850" cy="51816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0EF5FD0-AD82-7A73-C643-5B28544F89DA}"/>
              </a:ext>
            </a:extLst>
          </p:cNvPr>
          <p:cNvPicPr>
            <a:picLocks noChangeAspect="1"/>
          </p:cNvPicPr>
          <p:nvPr/>
        </p:nvPicPr>
        <p:blipFill rotWithShape="1">
          <a:blip r:embed="rId2"/>
          <a:srcRect b="5555"/>
          <a:stretch/>
        </p:blipFill>
        <p:spPr>
          <a:xfrm>
            <a:off x="228600" y="1314450"/>
            <a:ext cx="8519160" cy="4525804"/>
          </a:xfrm>
          <a:prstGeom prst="rect">
            <a:avLst/>
          </a:prstGeom>
        </p:spPr>
      </p:pic>
      <p:sp>
        <p:nvSpPr>
          <p:cNvPr id="7" name="Title 1">
            <a:extLst>
              <a:ext uri="{FF2B5EF4-FFF2-40B4-BE49-F238E27FC236}">
                <a16:creationId xmlns:a16="http://schemas.microsoft.com/office/drawing/2014/main" id="{377CD2C7-49A0-31DB-A722-0AFE5EA147F9}"/>
              </a:ext>
            </a:extLst>
          </p:cNvPr>
          <p:cNvSpPr txBox="1">
            <a:spLocks/>
          </p:cNvSpPr>
          <p:nvPr/>
        </p:nvSpPr>
        <p:spPr>
          <a:xfrm>
            <a:off x="685800" y="323850"/>
            <a:ext cx="7772400" cy="990600"/>
          </a:xfrm>
          <a:prstGeom prst="rect">
            <a:avLst/>
          </a:prstGeom>
        </p:spPr>
        <p:txBody>
          <a:bodyPr bIns="91440" anchor="b" anchorCtr="0">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n-IN" sz="6000">
                <a:solidFill>
                  <a:schemeClr val="tx1"/>
                </a:solidFill>
                <a:latin typeface="Times New Roman" pitchFamily="18" charset="0"/>
                <a:cs typeface="Times New Roman" pitchFamily="18" charset="0"/>
              </a:rPr>
              <a:t>Result &amp; Conclusion</a:t>
            </a:r>
            <a:endParaRPr lang="en-IN" sz="6000" dirty="0">
              <a:solidFill>
                <a:schemeClr val="tx1"/>
              </a:solidFill>
              <a:latin typeface="Times New Roman" pitchFamily="18" charset="0"/>
              <a:cs typeface="Times New Roman" pitchFamily="18" charset="0"/>
            </a:endParaRPr>
          </a:p>
        </p:txBody>
      </p:sp>
      <p:sp>
        <p:nvSpPr>
          <p:cNvPr id="8" name="TextBox 7">
            <a:extLst>
              <a:ext uri="{FF2B5EF4-FFF2-40B4-BE49-F238E27FC236}">
                <a16:creationId xmlns:a16="http://schemas.microsoft.com/office/drawing/2014/main" id="{0FFC3456-78A8-1FD1-6647-6A877ED8307E}"/>
              </a:ext>
            </a:extLst>
          </p:cNvPr>
          <p:cNvSpPr txBox="1"/>
          <p:nvPr/>
        </p:nvSpPr>
        <p:spPr>
          <a:xfrm>
            <a:off x="1044644" y="6199454"/>
            <a:ext cx="4289356"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Using </a:t>
            </a:r>
            <a:r>
              <a:rPr lang="en-IN" dirty="0" err="1">
                <a:latin typeface="Times New Roman" panose="02020603050405020304" pitchFamily="18" charset="0"/>
                <a:cs typeface="Times New Roman" panose="02020603050405020304" pitchFamily="18" charset="0"/>
              </a:rPr>
              <a:t>labelImg</a:t>
            </a:r>
            <a:r>
              <a:rPr lang="en-IN" dirty="0">
                <a:latin typeface="Times New Roman" panose="02020603050405020304" pitchFamily="18" charset="0"/>
                <a:cs typeface="Times New Roman" panose="02020603050405020304" pitchFamily="18" charset="0"/>
              </a:rPr>
              <a:t> for labelling the dataset</a:t>
            </a:r>
          </a:p>
        </p:txBody>
      </p:sp>
    </p:spTree>
    <p:extLst>
      <p:ext uri="{BB962C8B-B14F-4D97-AF65-F5344CB8AC3E}">
        <p14:creationId xmlns:p14="http://schemas.microsoft.com/office/powerpoint/2010/main" val="3217555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lgn="r"/>
            <a:r>
              <a:rPr lang="en-IN" dirty="0"/>
              <a:t>13</a:t>
            </a:r>
          </a:p>
        </p:txBody>
      </p:sp>
      <p:sp>
        <p:nvSpPr>
          <p:cNvPr id="2" name="Title 1"/>
          <p:cNvSpPr>
            <a:spLocks noGrp="1"/>
          </p:cNvSpPr>
          <p:nvPr>
            <p:ph type="ctrTitle"/>
          </p:nvPr>
        </p:nvSpPr>
        <p:spPr>
          <a:xfrm>
            <a:off x="762000" y="0"/>
            <a:ext cx="7772400" cy="990600"/>
          </a:xfrm>
        </p:spPr>
        <p:txBody>
          <a:bodyPr>
            <a:noAutofit/>
          </a:bodyPr>
          <a:lstStyle/>
          <a:p>
            <a:pPr algn="ctr"/>
            <a:r>
              <a:rPr lang="en-IN" sz="6000" dirty="0">
                <a:solidFill>
                  <a:schemeClr val="tx1"/>
                </a:solidFill>
                <a:latin typeface="Times New Roman" panose="02020603050405020304" pitchFamily="18" charset="0"/>
                <a:cs typeface="Times New Roman" pitchFamily="18" charset="0"/>
              </a:rPr>
              <a:t>Result &amp; Conclusion</a:t>
            </a:r>
            <a:endParaRPr lang="en-IN" sz="6000" b="0" dirty="0">
              <a:solidFill>
                <a:schemeClr val="tx1"/>
              </a:solidFill>
              <a:latin typeface="Times New Roman" panose="02020603050405020304" pitchFamily="18" charset="0"/>
              <a:cs typeface="Times New Roman" pitchFamily="18" charset="0"/>
            </a:endParaRPr>
          </a:p>
        </p:txBody>
      </p:sp>
      <p:sp>
        <p:nvSpPr>
          <p:cNvPr id="3" name="Rectangle 2"/>
          <p:cNvSpPr/>
          <p:nvPr/>
        </p:nvSpPr>
        <p:spPr>
          <a:xfrm>
            <a:off x="609600" y="1524000"/>
            <a:ext cx="8001000" cy="830997"/>
          </a:xfrm>
          <a:prstGeom prst="rect">
            <a:avLst/>
          </a:prstGeom>
        </p:spPr>
        <p:txBody>
          <a:bodyPr wrap="square">
            <a:spAutoFit/>
          </a:bodyPr>
          <a:lstStyle/>
          <a:p>
            <a:pPr algn="just">
              <a:buFont typeface="Arial" pitchFamily="34" charset="0"/>
              <a:buChar char="•"/>
            </a:pPr>
            <a:r>
              <a:rPr lang="en-US" sz="2400" dirty="0">
                <a:latin typeface="Times New Roman" pitchFamily="18" charset="0"/>
                <a:cs typeface="Times New Roman" pitchFamily="18" charset="0"/>
              </a:rPr>
              <a:t>Shows your Project outcomes</a:t>
            </a:r>
          </a:p>
          <a:p>
            <a:pPr algn="just">
              <a:buFont typeface="Arial" pitchFamily="34" charset="0"/>
              <a:buChar char="•"/>
            </a:pPr>
            <a:r>
              <a:rPr lang="en-US" sz="2400" dirty="0">
                <a:latin typeface="Times New Roman" pitchFamily="18" charset="0"/>
                <a:cs typeface="Times New Roman" pitchFamily="18" charset="0"/>
              </a:rPr>
              <a:t>Snapshot with description</a:t>
            </a:r>
          </a:p>
        </p:txBody>
      </p:sp>
      <p:pic>
        <p:nvPicPr>
          <p:cNvPr id="4" name="Picture 3">
            <a:extLst>
              <a:ext uri="{FF2B5EF4-FFF2-40B4-BE49-F238E27FC236}">
                <a16:creationId xmlns:a16="http://schemas.microsoft.com/office/drawing/2014/main" id="{5A670C07-B161-F969-5A10-67137DFB91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175" y="1219200"/>
            <a:ext cx="8681201" cy="3657600"/>
          </a:xfrm>
          <a:prstGeom prst="rect">
            <a:avLst/>
          </a:prstGeom>
        </p:spPr>
      </p:pic>
      <p:sp>
        <p:nvSpPr>
          <p:cNvPr id="5" name="TextBox 4">
            <a:extLst>
              <a:ext uri="{FF2B5EF4-FFF2-40B4-BE49-F238E27FC236}">
                <a16:creationId xmlns:a16="http://schemas.microsoft.com/office/drawing/2014/main" id="{A81AF419-A963-C288-203A-0ADFE4780319}"/>
              </a:ext>
            </a:extLst>
          </p:cNvPr>
          <p:cNvSpPr txBox="1"/>
          <p:nvPr/>
        </p:nvSpPr>
        <p:spPr>
          <a:xfrm>
            <a:off x="347223" y="5103167"/>
            <a:ext cx="7504425" cy="461665"/>
          </a:xfrm>
          <a:prstGeom prst="rect">
            <a:avLst/>
          </a:prstGeom>
          <a:noFill/>
        </p:spPr>
        <p:txBody>
          <a:bodyPr wrap="square" rtlCol="0">
            <a:spAutoFit/>
          </a:bodyPr>
          <a:lstStyle/>
          <a:p>
            <a:r>
              <a:rPr lang="en-IN" sz="2400" dirty="0"/>
              <a:t>Dividing dataset into testing, training and validation dataset.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2D22D-9966-A703-D23F-42E00AE345FD}"/>
              </a:ext>
            </a:extLst>
          </p:cNvPr>
          <p:cNvSpPr>
            <a:spLocks noGrp="1"/>
          </p:cNvSpPr>
          <p:nvPr>
            <p:ph type="title"/>
          </p:nvPr>
        </p:nvSpPr>
        <p:spPr/>
        <p:txBody>
          <a:bodyPr>
            <a:normAutofit/>
          </a:bodyPr>
          <a:lstStyle/>
          <a:p>
            <a:r>
              <a:rPr lang="en-IN" sz="6000" dirty="0">
                <a:solidFill>
                  <a:schemeClr val="tx1"/>
                </a:solidFill>
                <a:latin typeface="Times New Roman" pitchFamily="18" charset="0"/>
                <a:cs typeface="Times New Roman" pitchFamily="18" charset="0"/>
              </a:rPr>
              <a:t>Result &amp; Conclusion</a:t>
            </a:r>
            <a:endParaRPr lang="en-IN" sz="6000" dirty="0"/>
          </a:p>
        </p:txBody>
      </p:sp>
      <p:pic>
        <p:nvPicPr>
          <p:cNvPr id="4" name="Picture 3">
            <a:extLst>
              <a:ext uri="{FF2B5EF4-FFF2-40B4-BE49-F238E27FC236}">
                <a16:creationId xmlns:a16="http://schemas.microsoft.com/office/drawing/2014/main" id="{691BE0A4-3C22-BABD-AD53-0333680B07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451166"/>
            <a:ext cx="8839200" cy="3962400"/>
          </a:xfrm>
          <a:prstGeom prst="rect">
            <a:avLst/>
          </a:prstGeom>
        </p:spPr>
      </p:pic>
      <p:sp>
        <p:nvSpPr>
          <p:cNvPr id="5" name="TextBox 4">
            <a:extLst>
              <a:ext uri="{FF2B5EF4-FFF2-40B4-BE49-F238E27FC236}">
                <a16:creationId xmlns:a16="http://schemas.microsoft.com/office/drawing/2014/main" id="{69CE92F5-0438-6C6E-916A-231DA1ED149B}"/>
              </a:ext>
            </a:extLst>
          </p:cNvPr>
          <p:cNvSpPr txBox="1"/>
          <p:nvPr/>
        </p:nvSpPr>
        <p:spPr>
          <a:xfrm>
            <a:off x="838200" y="5562050"/>
            <a:ext cx="5839968" cy="461665"/>
          </a:xfrm>
          <a:prstGeom prst="rect">
            <a:avLst/>
          </a:prstGeom>
          <a:noFill/>
        </p:spPr>
        <p:txBody>
          <a:bodyPr wrap="square" rtlCol="0">
            <a:spAutoFit/>
          </a:bodyPr>
          <a:lstStyle/>
          <a:p>
            <a:r>
              <a:rPr lang="en-IN" sz="2400" dirty="0"/>
              <a:t>Training the ResNet50 model with 10 epochs.</a:t>
            </a:r>
          </a:p>
        </p:txBody>
      </p:sp>
    </p:spTree>
    <p:extLst>
      <p:ext uri="{BB962C8B-B14F-4D97-AF65-F5344CB8AC3E}">
        <p14:creationId xmlns:p14="http://schemas.microsoft.com/office/powerpoint/2010/main" val="4956729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544</TotalTime>
  <Words>1139</Words>
  <Application>Microsoft Office PowerPoint</Application>
  <PresentationFormat>On-screen Show (4:3)</PresentationFormat>
  <Paragraphs>81</Paragraphs>
  <Slides>17</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Franklin Gothic Book</vt:lpstr>
      <vt:lpstr>Inter</vt:lpstr>
      <vt:lpstr>Perpetua</vt:lpstr>
      <vt:lpstr>Times New Roman</vt:lpstr>
      <vt:lpstr>Wingdings 2</vt:lpstr>
      <vt:lpstr>Equity</vt:lpstr>
      <vt:lpstr>Animal Detection and Identification using Machine Learning</vt:lpstr>
      <vt:lpstr>Introduction about Project</vt:lpstr>
      <vt:lpstr>Application Area</vt:lpstr>
      <vt:lpstr>Literature Review </vt:lpstr>
      <vt:lpstr>Methodology</vt:lpstr>
      <vt:lpstr>Project Work Flow Diagram</vt:lpstr>
      <vt:lpstr>PowerPoint Presentation</vt:lpstr>
      <vt:lpstr>Result &amp; Conclusion</vt:lpstr>
      <vt:lpstr>Result &amp; Conclusion</vt:lpstr>
      <vt:lpstr>Result &amp; Conclusion</vt:lpstr>
      <vt:lpstr>Result &amp; Conclusion</vt:lpstr>
      <vt:lpstr>PowerPoint Presentation</vt:lpstr>
      <vt:lpstr>PowerPoint Presentation</vt:lpstr>
      <vt:lpstr>Result &amp; Conclusion</vt:lpstr>
      <vt:lpstr>References </vt:lpstr>
      <vt:lpstr>Paper Publication Details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Project</dc:title>
  <dc:creator>Raj</dc:creator>
  <cp:lastModifiedBy>siddharth Pillai</cp:lastModifiedBy>
  <cp:revision>130</cp:revision>
  <dcterms:created xsi:type="dcterms:W3CDTF">2012-01-24T13:52:50Z</dcterms:created>
  <dcterms:modified xsi:type="dcterms:W3CDTF">2023-01-24T05:27:03Z</dcterms:modified>
</cp:coreProperties>
</file>